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omments/modernComment_143_ED9C28E9.xml" ContentType="application/vnd.ms-powerpoint.comments+xml"/>
  <Override PartName="/ppt/comments/modernComment_167_ED24FD2B.xml" ContentType="application/vnd.ms-powerpoint.comments+xml"/>
  <Override PartName="/ppt/notesSlides/notesSlide1.xml" ContentType="application/vnd.openxmlformats-officedocument.presentationml.notesSlide+xml"/>
  <Override PartName="/ppt/comments/modernComment_16C_5A84E04A.xml" ContentType="application/vnd.ms-powerpoint.comments+xml"/>
  <Override PartName="/ppt/comments/modernComment_19E_78F92F42.xml" ContentType="application/vnd.ms-powerpoint.comments+xml"/>
  <Override PartName="/ppt/comments/modernComment_19F_422502A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68_73F05D36.xml" ContentType="application/vnd.ms-powerpoint.comments+xml"/>
  <Override PartName="/ppt/comments/modernComment_182_46A0D80F.xml" ContentType="application/vnd.ms-powerpoint.comments+xml"/>
  <Override PartName="/ppt/comments/modernComment_184_E29CBD1F.xml" ContentType="application/vnd.ms-powerpoint.comments+xml"/>
  <Override PartName="/ppt/comments/modernComment_185_1E40FE07.xml" ContentType="application/vnd.ms-powerpoint.comments+xml"/>
  <Override PartName="/ppt/comments/modernComment_186_A6BAC75D.xml" ContentType="application/vnd.ms-powerpoint.comments+xml"/>
  <Override PartName="/ppt/comments/modernComment_183_2B7BE204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1_D1EFDCCF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  <p:sldMasterId id="2147483732" r:id="rId3"/>
    <p:sldMasterId id="2147483744" r:id="rId4"/>
  </p:sldMasterIdLst>
  <p:notesMasterIdLst>
    <p:notesMasterId r:id="rId115"/>
  </p:notesMasterIdLst>
  <p:sldIdLst>
    <p:sldId id="331" r:id="rId5"/>
    <p:sldId id="317" r:id="rId6"/>
    <p:sldId id="344" r:id="rId7"/>
    <p:sldId id="346" r:id="rId8"/>
    <p:sldId id="345" r:id="rId9"/>
    <p:sldId id="333" r:id="rId10"/>
    <p:sldId id="335" r:id="rId11"/>
    <p:sldId id="334" r:id="rId12"/>
    <p:sldId id="323" r:id="rId13"/>
    <p:sldId id="359" r:id="rId14"/>
    <p:sldId id="276" r:id="rId15"/>
    <p:sldId id="336" r:id="rId16"/>
    <p:sldId id="328" r:id="rId17"/>
    <p:sldId id="339" r:id="rId18"/>
    <p:sldId id="337" r:id="rId19"/>
    <p:sldId id="338" r:id="rId20"/>
    <p:sldId id="340" r:id="rId21"/>
    <p:sldId id="329" r:id="rId22"/>
    <p:sldId id="341" r:id="rId23"/>
    <p:sldId id="342" r:id="rId24"/>
    <p:sldId id="343" r:id="rId25"/>
    <p:sldId id="408" r:id="rId26"/>
    <p:sldId id="364" r:id="rId27"/>
    <p:sldId id="414" r:id="rId28"/>
    <p:sldId id="415" r:id="rId29"/>
    <p:sldId id="416" r:id="rId30"/>
    <p:sldId id="348" r:id="rId31"/>
    <p:sldId id="395" r:id="rId32"/>
    <p:sldId id="394" r:id="rId33"/>
    <p:sldId id="396" r:id="rId34"/>
    <p:sldId id="264" r:id="rId35"/>
    <p:sldId id="383" r:id="rId36"/>
    <p:sldId id="384" r:id="rId37"/>
    <p:sldId id="362" r:id="rId38"/>
    <p:sldId id="286" r:id="rId39"/>
    <p:sldId id="363" r:id="rId40"/>
    <p:sldId id="366" r:id="rId41"/>
    <p:sldId id="360" r:id="rId42"/>
    <p:sldId id="386" r:id="rId43"/>
    <p:sldId id="388" r:id="rId44"/>
    <p:sldId id="389" r:id="rId45"/>
    <p:sldId id="390" r:id="rId46"/>
    <p:sldId id="387" r:id="rId47"/>
    <p:sldId id="372" r:id="rId48"/>
    <p:sldId id="373" r:id="rId49"/>
    <p:sldId id="371" r:id="rId50"/>
    <p:sldId id="374" r:id="rId51"/>
    <p:sldId id="375" r:id="rId52"/>
    <p:sldId id="377" r:id="rId53"/>
    <p:sldId id="376" r:id="rId54"/>
    <p:sldId id="379" r:id="rId55"/>
    <p:sldId id="380" r:id="rId56"/>
    <p:sldId id="397" r:id="rId57"/>
    <p:sldId id="417" r:id="rId58"/>
    <p:sldId id="354" r:id="rId59"/>
    <p:sldId id="418" r:id="rId60"/>
    <p:sldId id="293" r:id="rId61"/>
    <p:sldId id="295" r:id="rId62"/>
    <p:sldId id="398" r:id="rId63"/>
    <p:sldId id="399" r:id="rId64"/>
    <p:sldId id="296" r:id="rId65"/>
    <p:sldId id="400" r:id="rId66"/>
    <p:sldId id="401" r:id="rId67"/>
    <p:sldId id="402" r:id="rId68"/>
    <p:sldId id="297" r:id="rId69"/>
    <p:sldId id="298" r:id="rId70"/>
    <p:sldId id="300" r:id="rId71"/>
    <p:sldId id="301" r:id="rId72"/>
    <p:sldId id="304" r:id="rId73"/>
    <p:sldId id="322" r:id="rId74"/>
    <p:sldId id="325" r:id="rId75"/>
    <p:sldId id="326" r:id="rId76"/>
    <p:sldId id="327" r:id="rId77"/>
    <p:sldId id="324" r:id="rId78"/>
    <p:sldId id="403" r:id="rId79"/>
    <p:sldId id="404" r:id="rId80"/>
    <p:sldId id="405" r:id="rId81"/>
    <p:sldId id="406" r:id="rId82"/>
    <p:sldId id="332" r:id="rId83"/>
    <p:sldId id="407" r:id="rId84"/>
    <p:sldId id="314" r:id="rId85"/>
    <p:sldId id="330" r:id="rId86"/>
    <p:sldId id="278" r:id="rId87"/>
    <p:sldId id="279" r:id="rId88"/>
    <p:sldId id="265" r:id="rId89"/>
    <p:sldId id="318" r:id="rId90"/>
    <p:sldId id="268" r:id="rId91"/>
    <p:sldId id="269" r:id="rId92"/>
    <p:sldId id="262" r:id="rId93"/>
    <p:sldId id="270" r:id="rId94"/>
    <p:sldId id="271" r:id="rId95"/>
    <p:sldId id="381" r:id="rId96"/>
    <p:sldId id="273" r:id="rId97"/>
    <p:sldId id="272" r:id="rId98"/>
    <p:sldId id="281" r:id="rId99"/>
    <p:sldId id="277" r:id="rId100"/>
    <p:sldId id="393" r:id="rId101"/>
    <p:sldId id="382" r:id="rId102"/>
    <p:sldId id="305" r:id="rId103"/>
    <p:sldId id="302" r:id="rId104"/>
    <p:sldId id="303" r:id="rId105"/>
    <p:sldId id="307" r:id="rId106"/>
    <p:sldId id="308" r:id="rId107"/>
    <p:sldId id="313" r:id="rId108"/>
    <p:sldId id="311" r:id="rId109"/>
    <p:sldId id="409" r:id="rId110"/>
    <p:sldId id="410" r:id="rId111"/>
    <p:sldId id="411" r:id="rId112"/>
    <p:sldId id="412" r:id="rId113"/>
    <p:sldId id="413" r:id="rId1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4A3ECF-F2A7-9CF2-5556-A5D12DC8AD55}" name="Gabriel VANDERSIPPE" initials="GV" userId="S::gabriel.vandersippe@etu.minesparis.psl.eu::08c3e87f-59df-4a16-9ac6-83bb9e5275fd" providerId="AD"/>
  <p188:author id="{9ED1E1F5-AA0E-40E0-926A-FB8FCEF4FEFE}" name="Eliot Delachaux" initials="ED" userId="3bab0c6560e7c5c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0381"/>
    <a:srgbClr val="BFE02E"/>
    <a:srgbClr val="1F77B4"/>
    <a:srgbClr val="976CBF"/>
    <a:srgbClr val="356289"/>
    <a:srgbClr val="5F97B8"/>
    <a:srgbClr val="C7D192"/>
    <a:srgbClr val="99A26C"/>
    <a:srgbClr val="D0B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E5A70-C4F0-FEC6-5809-A8171D27C167}" v="1" dt="2026-02-11T14:33:58.751"/>
    <p1510:client id="{4596C94A-FB6F-07F8-4386-ECC20AF86572}" v="29" dt="2026-02-11T09:04:47.515"/>
    <p1510:client id="{529D2D66-D3CF-13A2-EF80-95FADB8BCBB4}" v="128" dt="2026-02-11T14:47:34.976"/>
    <p1510:client id="{69AF4EBA-D403-A180-9682-7BF806CB8A99}" v="515" dt="2026-02-11T13:30:37.279"/>
    <p1510:client id="{754AD7F8-0660-5F58-C018-80F5FC1C64C3}" v="571" dt="2026-02-11T10:09:52.802"/>
    <p1510:client id="{A9B9EBBA-E799-3D84-21F5-442051E4D77A}" v="479" dt="2026-02-10T16:23:05.513"/>
    <p1510:client id="{CD5DB03C-BE4F-2D28-6757-23047F4FE206}" v="446" dt="2026-02-11T08:59:01.406"/>
    <p1510:client id="{F474CB19-7E20-9F2F-FF89-BB28C2AAE9E4}" v="111" dt="2026-02-10T13:57:18.470"/>
    <p1510:client id="{FC108724-E8BB-F5FC-EF48-F38FEB05D5FD}" v="54" dt="2026-02-10T09:29:00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17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ableStyles" Target="tableStyle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8/10/relationships/authors" Target="author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comments/modernComment_111_D1EFDC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82DB97-16F2-473A-9FB2-9BB7BD5862E5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43_ED9C28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DDC195-840B-4D95-BF74-B18E3E630177}" authorId="{EE4A3ECF-F2A7-9CF2-5556-A5D12DC8AD55}" created="2026-02-05T17:16:37.7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5685011" sldId="274"/>
      <ac:picMk id="24" creationId="{5974D4E3-B9FD-0944-A2CF-812B5F6D667B}"/>
    </ac:deMkLst>
    <p188:txBody>
      <a:bodyPr/>
      <a:lstStyle/>
      <a:p>
        <a:r>
          <a:rPr lang="en-US"/>
          <a:t>Ne pas grouper, ça casse les animations c'est casse-pieds</a:t>
        </a:r>
      </a:p>
    </p188:txBody>
  </p188:cm>
</p188:cmLst>
</file>

<file path=ppt/comments/modernComment_167_ED24FD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16EA1F-DEEF-4E3E-918F-5007F5849A8A}" authorId="{EE4A3ECF-F2A7-9CF2-5556-A5D12DC8AD55}" created="2026-02-05T17:16:37.7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78624299" sldId="359"/>
      <ac:picMk id="24" creationId="{E7D03029-A0A2-2B67-8313-EC5C7A56A086}"/>
    </ac:deMkLst>
    <p188:txBody>
      <a:bodyPr/>
      <a:lstStyle/>
      <a:p>
        <a:r>
          <a:rPr lang="en-US"/>
          <a:t>Ne pas grouper, ça casse les animations c'est casse-pieds</a:t>
        </a:r>
      </a:p>
    </p188:txBody>
  </p188:cm>
</p188:cmLst>
</file>

<file path=ppt/comments/modernComment_168_73F05D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DF65D9-EAD1-463F-B708-8E16A582EC0C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6C_5A84E0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9EA513-1E97-4CF9-A026-6A0A59904C8D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2_46A0D8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1A4561-A0B8-48AD-ACCE-9A46844B3556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3_2B7BE2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267F25-5D87-469D-90AB-0AC42EC4FFFA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4_E29CBD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D56637-F2DE-4C66-9F51-D10F0BC5E38B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5_1E40FE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7C70E8-AA73-44F7-97DC-A778009F82CD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6_A6BAC7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5CBE35-4603-4996-95FC-50174B483E91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9E_78F92F4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01D96F-EFD8-4A28-8046-8F31B62C0631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9F_422502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BEA026-0152-4CE0-8534-4ACE7C8DD693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48A6A-6A09-446B-A3DF-98E41549C628}" type="datetimeFigureOut">
              <a:rPr lang="en-GB" smtClean="0"/>
              <a:t>12/02/2026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F1CD6-A0A7-4067-A46D-C89349FA61C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53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66FEC-E271-5F13-3263-4446E4A5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40A9706-DB27-5DFB-17F1-00854391A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10B2AF-0BDD-AD2C-5FB6-07BDCA510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BDDC92-D505-7CEB-AFE6-045272FA5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94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168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28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361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635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32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855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202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35E3A-B4DE-4C14-BBBF-B73DC3EF91FE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125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35E3A-B4DE-4C14-BBBF-B73DC3EF91FE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27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40801E-F17D-49F8-A5EE-5A04936997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81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96C0E-D699-7198-4AA7-9E14466DD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0623DE1-34E7-403F-5C61-B2E70CBA7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123A4A-DC96-165C-BC07-B2B2FC075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9AA8F2-888F-B51F-08CB-C9A486306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40801E-F17D-49F8-A5EE-5A04936997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59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3D6A9-E7D0-E69F-D818-48C1E394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1D445D-69D8-34E7-A8BA-6E97158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0BBA7A-5CE2-5A38-2316-BF2E18476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6E0C6C-D28A-F619-A65B-A17B95F41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40801E-F17D-49F8-A5EE-5A04936997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698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8E2D-3E57-FB2A-DDFB-990F554FD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966782-7BAE-94D2-C637-45A95F12C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1AEEC1-C15F-15B2-70BE-1EA2A28CF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27AC3-9961-F719-3B14-B47A566E0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394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9D1-5E5E-7B88-C77B-713EE88E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402A06-5FC3-C3DE-4CCA-88C45D42C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53AB2D-01EF-9E5F-98FD-2809ABFE9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1253-8C6E-3A4B-E768-BFCAA3B66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03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983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B350A-E184-6D18-BD7E-F1BA76B31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3699DA-227A-615C-5203-A7A363921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ECA29E-5D12-7134-5579-069D5944E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5C3E8E-ECF7-BF0A-3D70-121D41B17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86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199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E9074E9E-0794-4E5A-822F-C8525F65C9F7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421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61FF6-327E-4E7E-A86D-29F197969E5D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89F1D-3E58-45E5-B7FE-2FC050E991D0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2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3486C8-2360-A0FB-064D-DE3B61722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C05537-9866-5DEA-F20F-37822DAB7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4DF7D3-92FC-199F-FE83-718353F9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59FF-CA27-44F7-87F2-E505ACA63E2B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8AC210-43C7-8A89-E7C1-E4A849CF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6008C-CE2F-565A-D1EF-478E613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310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1CAA02-EA4B-1F74-A783-76630FA9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E7A10-8461-3834-87FC-0B51A25DD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705C86-A81F-B3ED-41D8-48C95EFE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73B8-F6B9-4979-9F81-F7F96674EAB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8EAEAA-B3AB-5AE3-2313-458A2F94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B529F5-AA08-FFCE-E832-A708D580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932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FECC6B-82BD-EEC3-CA0F-14C3467B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B2097B-593E-4932-B5D5-8BDEE790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CA19FE-0627-448A-3908-FD96001D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5A20-9CD2-4AD4-9390-478DDD89B1EA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95DC14-DA1E-74B1-94B3-67A01631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3DD722-6DE3-8D01-2B70-C7F1C59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772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F5ADE-09F0-392D-A553-4CAD4BB1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496A50-5582-5784-F237-8EC201F74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90CB64-D7E8-52FB-755E-F0108A97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CF330B-B319-9835-BA2D-3C50AE7E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4AF7-ABBE-49C7-9F42-39929CEBC713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7BD297-A89F-53F7-11FA-C648BE6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E7D09A-53F8-878C-3D6B-FB406644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312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B5435-4A26-8DE5-970B-4D1FDE34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BC815B-D3BB-5B01-99A4-6555FFB31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AE98AB-8262-E13D-A0BB-20D6C6EAE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4BB66-F7D9-AD7C-696C-5F0CEBBDF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3B9949E-8701-B768-A40F-08FC1A988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679358-7122-3212-C79F-8969B4E2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439A-8708-439F-98C8-1081E0671373}" type="datetime1">
              <a:rPr lang="en-GB" smtClean="0"/>
              <a:t>12/02/2026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FFBB486-99F6-4433-A2D2-9DE0BF05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028135-21EA-5D89-8F0D-E97EEC2A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748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52A82-7744-EB8D-6281-3810B3E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34732-89C8-AE09-B54B-D2FEC900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75A28-3904-4D33-90E3-6C58A0EC7441}" type="datetime1">
              <a:rPr lang="en-GB" smtClean="0"/>
              <a:t>12/02/2026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7EA66A-63BA-41AC-93C3-01EB9F95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DB61F5-327D-5FC0-FFC2-FCE3C4EF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451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3CA2E-09FA-86F3-2CCB-A0A1F6CD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5706-160F-4291-9BAA-5F044F5549D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C8BD98-73A2-F3BA-0A1B-AEA81257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0D90B8-AA99-665E-0C29-4733977A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512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4A608-9BDA-65FA-1F95-FE95B1E6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96F37-CBD8-03AB-BB02-D749E90CE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0E382A-C2C7-6122-5106-7FF94E375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68DFCD-53BB-8741-309A-2C3A32E6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6A07-C3B7-4E8A-B221-2CB3A7580296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8F98D6-9D8A-CE22-F1F5-30813D77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5D3C8C-9E44-BF82-824C-7C48F1B6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96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1C9A0A0-9FDB-4FF4-B526-3AB91CDF89C7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55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0A87F-17DD-80BB-42A4-19EF2C5B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358E8DD-3FF0-5C8F-8B78-3F2810246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F9C71F-563C-EFA9-B446-E4C39BF1F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F452B2-1D6F-BC2F-6B41-51803336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57754-566C-4DE8-AF12-ED018AA7A223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07CF63-0BA2-AB4E-D936-30C92C1D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D75A21-00EB-98DC-77A5-BEA8DB24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151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F4A48-1AB0-CD09-EB6C-F080D44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EDBA4B-78A7-807F-B2B6-555394B33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A7F4F1-FAEA-21CA-3391-6C396326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8BE-ADBC-4662-96AB-694FC3DB7C1F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9063D9-A135-DFDA-7CCB-38A762D3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EF649-AB16-2FDE-D34C-178A89F2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49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633FCFD-BCF9-05FD-1BB2-E3FDAFC0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6BEE64-AF30-29CD-E1BA-7BC61E35A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A960A3-1B7C-F23D-A50B-F30A029E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31D-973B-4617-B520-265E2521B04F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9EDF6E-DEBB-EDF8-5B7F-E315DAB0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831018-B2D0-DEBC-C84E-F7E7A7C7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768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3486C8-2360-A0FB-064D-DE3B61722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C05537-9866-5DEA-F20F-37822DAB7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4DF7D3-92FC-199F-FE83-718353F9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87D3-9968-404A-9E64-D06CB56F92AD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8AC210-43C7-8A89-E7C1-E4A849CF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6008C-CE2F-565A-D1EF-478E613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681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1CAA02-EA4B-1F74-A783-76630FA9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E7A10-8461-3834-87FC-0B51A25DD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705C86-A81F-B3ED-41D8-48C95EFE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AB8F-00B6-4C8E-857E-445ED3F6B710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8EAEAA-B3AB-5AE3-2313-458A2F94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B529F5-AA08-FFCE-E832-A708D580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50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FECC6B-82BD-EEC3-CA0F-14C3467B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B2097B-593E-4932-B5D5-8BDEE790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CA19FE-0627-448A-3908-FD96001D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DEA6-BD60-4025-810D-BF1CEDEDA349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95DC14-DA1E-74B1-94B3-67A01631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3DD722-6DE3-8D01-2B70-C7F1C59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417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F5ADE-09F0-392D-A553-4CAD4BB1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496A50-5582-5784-F237-8EC201F74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90CB64-D7E8-52FB-755E-F0108A97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CF330B-B319-9835-BA2D-3C50AE7E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0CCB-3A37-40E7-9A04-260F27CA30E8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7BD297-A89F-53F7-11FA-C648BE6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E7D09A-53F8-878C-3D6B-FB406644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31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B5435-4A26-8DE5-970B-4D1FDE34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BC815B-D3BB-5B01-99A4-6555FFB31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AE98AB-8262-E13D-A0BB-20D6C6EAE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4BB66-F7D9-AD7C-696C-5F0CEBBDF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3B9949E-8701-B768-A40F-08FC1A988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679358-7122-3212-C79F-8969B4E2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96350-A82B-416A-B565-A120A9B536D1}" type="datetime1">
              <a:rPr lang="en-GB" smtClean="0"/>
              <a:t>12/02/2026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FFBB486-99F6-4433-A2D2-9DE0BF05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028135-21EA-5D89-8F0D-E97EEC2A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1756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52A82-7744-EB8D-6281-3810B3E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34732-89C8-AE09-B54B-D2FEC900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9D59-069C-43BA-BD96-3097CDE075DD}" type="datetime1">
              <a:rPr lang="en-GB" smtClean="0"/>
              <a:t>12/02/2026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7EA66A-63BA-41AC-93C3-01EB9F95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DB61F5-327D-5FC0-FFC2-FCE3C4EF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17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3CA2E-09FA-86F3-2CCB-A0A1F6CD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E7E-450D-4161-BC81-869C9970F18E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C8BD98-73A2-F3BA-0A1B-AEA81257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0D90B8-AA99-665E-0C29-4733977A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05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561-DC57-4E33-B3F7-C74820E7D04F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25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4A608-9BDA-65FA-1F95-FE95B1E6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96F37-CBD8-03AB-BB02-D749E90CE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0E382A-C2C7-6122-5106-7FF94E375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68DFCD-53BB-8741-309A-2C3A32E6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2BA3-57C5-4B2D-8292-030AD596479A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8F98D6-9D8A-CE22-F1F5-30813D77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5D3C8C-9E44-BF82-824C-7C48F1B6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8908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0A87F-17DD-80BB-42A4-19EF2C5B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358E8DD-3FF0-5C8F-8B78-3F2810246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F9C71F-563C-EFA9-B446-E4C39BF1F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F452B2-1D6F-BC2F-6B41-51803336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1A95-2ED0-4864-AAE3-B61248B294E8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07CF63-0BA2-AB4E-D936-30C92C1D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D75A21-00EB-98DC-77A5-BEA8DB24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081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F4A48-1AB0-CD09-EB6C-F080D44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EDBA4B-78A7-807F-B2B6-555394B33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A7F4F1-FAEA-21CA-3391-6C396326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3072-DC44-4A6D-94EF-E7F5B48B1F32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9063D9-A135-DFDA-7CCB-38A762D3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EF649-AB16-2FDE-D34C-178A89F2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4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633FCFD-BCF9-05FD-1BB2-E3FDAFC0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6BEE64-AF30-29CD-E1BA-7BC61E35A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A960A3-1B7C-F23D-A50B-F30A029E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699-A5DE-4829-A378-6C5ACC91C6FF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9EDF6E-DEBB-EDF8-5B7F-E315DAB0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831018-B2D0-DEBC-C84E-F7E7A7C7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647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8C593A02-5270-43D2-A1F5-6DD1A744DF02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2259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8E235AE-8719-43CA-BB56-95F3847006D4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742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17454-A6A7-4D4E-8D98-7FB5189ADC75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845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29661A7-D93C-4E53-978C-3D95CAFB87DD}" type="datetime1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670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B1FB03A-0887-4993-86AF-A6BCBB0FDF9D}" type="datetime1">
              <a:rPr lang="en-US" smtClean="0"/>
              <a:t>2/12/2026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742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FBF2D-4E7E-407D-AAC6-88696DADF382}" type="datetime1">
              <a:rPr lang="en-US" smtClean="0"/>
              <a:t>2/12/2026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61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9C52A6BE-8B85-4EB7-9D04-54D9401CFE62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41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0FB3-933B-4F67-972E-05E9F02B7FE5}" type="datetime1">
              <a:rPr lang="en-US" smtClean="0"/>
              <a:t>2/12/2026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562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FD058847-3A66-48AC-90C9-E181C4AB19DA}" type="datetime1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878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16739E0E-4BA3-4A44-9B1A-6A802472E669}" type="datetime1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312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05640-F8F8-4B54-85D2-03D6D7E269DC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938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1914-EA44-452E-9D60-70BF800EACA5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0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1D33685-5469-4B51-BE45-254798671D67}" type="datetime1">
              <a:rPr lang="en-GB" smtClean="0"/>
              <a:t>12/02/2026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04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452-C1CA-49B5-A3D3-E93C71D227E1}" type="datetime1">
              <a:rPr lang="en-GB" smtClean="0"/>
              <a:t>12/02/2026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2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E68C-F426-4B9A-B3F0-C80742EF459A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1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17DCCA71-165F-4972-ABEC-CB3751A7FD6D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9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14947703-9389-4D6A-8490-9A5888ED6F24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1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31642-8BC3-4C7F-A0A1-38299BAFA05C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7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7FB282-4A99-8BB3-1937-DB1744C6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EAAEA2-36B8-23F6-49E2-5ACD4707C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E947E-E5C3-EAC0-12F5-E6C975967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09B7C-9DD4-45C2-A2B6-936DFA1F3F08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D0A492-6B92-58A6-A3AC-86759D0CF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31E69-3ED7-C8A0-15C0-C0AE3BA81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77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7FB282-4A99-8BB3-1937-DB1744C6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EAAEA2-36B8-23F6-49E2-5ACD4707C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E947E-E5C3-EAC0-12F5-E6C975967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50BA2-1B6C-4211-868B-31F7D1F80E78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D0A492-6B92-58A6-A3AC-86759D0CF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31E69-3ED7-C8A0-15C0-C0AE3BA81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71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001EE-25B3-403A-A8C3-E66F4C99AA95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microsoft.com/office/2018/10/relationships/comments" Target="../comments/modernComment_167_ED24FD2B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9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sv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24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24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24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24.png"/><Relationship Id="rId10" Type="http://schemas.openxmlformats.org/officeDocument/2006/relationships/image" Target="../media/image38.jpeg"/><Relationship Id="rId4" Type="http://schemas.openxmlformats.org/officeDocument/2006/relationships/image" Target="../media/image32.sv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jpeg"/><Relationship Id="rId7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8/10/relationships/comments" Target="../comments/modernComment_16C_5A84E04A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8/10/relationships/comments" Target="../comments/modernComment_19E_78F92F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8/10/relationships/comments" Target="../comments/modernComment_19F_422502A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2.png"/><Relationship Id="rId7" Type="http://schemas.openxmlformats.org/officeDocument/2006/relationships/image" Target="../media/image52.png"/><Relationship Id="rId12" Type="http://schemas.openxmlformats.org/officeDocument/2006/relationships/image" Target="../media/image58.png"/><Relationship Id="rId2" Type="http://schemas.openxmlformats.org/officeDocument/2006/relationships/image" Target="../media/image4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7.png"/><Relationship Id="rId5" Type="http://schemas.openxmlformats.org/officeDocument/2006/relationships/image" Target="../media/image50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43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2.png"/><Relationship Id="rId7" Type="http://schemas.openxmlformats.org/officeDocument/2006/relationships/image" Target="../media/image52.png"/><Relationship Id="rId12" Type="http://schemas.openxmlformats.org/officeDocument/2006/relationships/image" Target="../media/image58.png"/><Relationship Id="rId17" Type="http://schemas.openxmlformats.org/officeDocument/2006/relationships/image" Target="../media/image5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7.png"/><Relationship Id="rId5" Type="http://schemas.openxmlformats.org/officeDocument/2006/relationships/image" Target="../media/image50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43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2.png"/><Relationship Id="rId7" Type="http://schemas.openxmlformats.org/officeDocument/2006/relationships/image" Target="../media/image52.png"/><Relationship Id="rId12" Type="http://schemas.openxmlformats.org/officeDocument/2006/relationships/image" Target="../media/image58.png"/><Relationship Id="rId17" Type="http://schemas.openxmlformats.org/officeDocument/2006/relationships/image" Target="../media/image5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7.png"/><Relationship Id="rId5" Type="http://schemas.openxmlformats.org/officeDocument/2006/relationships/image" Target="../media/image50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43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91.png"/><Relationship Id="rId7" Type="http://schemas.openxmlformats.org/officeDocument/2006/relationships/image" Target="../media/image53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5" Type="http://schemas.openxmlformats.org/officeDocument/2006/relationships/image" Target="../media/image511.png"/><Relationship Id="rId4" Type="http://schemas.openxmlformats.org/officeDocument/2006/relationships/image" Target="../media/image501.png"/><Relationship Id="rId9" Type="http://schemas.openxmlformats.org/officeDocument/2006/relationships/image" Target="../media/image5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10.png"/><Relationship Id="rId3" Type="http://schemas.openxmlformats.org/officeDocument/2006/relationships/image" Target="../media/image491.png"/><Relationship Id="rId7" Type="http://schemas.openxmlformats.org/officeDocument/2006/relationships/image" Target="../media/image530.png"/><Relationship Id="rId12" Type="http://schemas.openxmlformats.org/officeDocument/2006/relationships/image" Target="../media/image600.png"/><Relationship Id="rId2" Type="http://schemas.openxmlformats.org/officeDocument/2006/relationships/image" Target="../media/image480.png"/><Relationship Id="rId16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11" Type="http://schemas.openxmlformats.org/officeDocument/2006/relationships/image" Target="../media/image590.png"/><Relationship Id="rId5" Type="http://schemas.openxmlformats.org/officeDocument/2006/relationships/image" Target="../media/image511.png"/><Relationship Id="rId15" Type="http://schemas.openxmlformats.org/officeDocument/2006/relationships/image" Target="../media/image540.png"/><Relationship Id="rId10" Type="http://schemas.openxmlformats.org/officeDocument/2006/relationships/image" Target="../media/image580.png"/><Relationship Id="rId4" Type="http://schemas.openxmlformats.org/officeDocument/2006/relationships/image" Target="../media/image501.png"/><Relationship Id="rId9" Type="http://schemas.openxmlformats.org/officeDocument/2006/relationships/image" Target="../media/image570.png"/><Relationship Id="rId1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4.png"/><Relationship Id="rId18" Type="http://schemas.openxmlformats.org/officeDocument/2006/relationships/image" Target="../media/image540.png"/><Relationship Id="rId3" Type="http://schemas.openxmlformats.org/officeDocument/2006/relationships/image" Target="../media/image491.png"/><Relationship Id="rId7" Type="http://schemas.openxmlformats.org/officeDocument/2006/relationships/image" Target="../media/image530.png"/><Relationship Id="rId12" Type="http://schemas.openxmlformats.org/officeDocument/2006/relationships/image" Target="../media/image630.png"/><Relationship Id="rId17" Type="http://schemas.openxmlformats.org/officeDocument/2006/relationships/image" Target="../media/image620.png"/><Relationship Id="rId2" Type="http://schemas.openxmlformats.org/officeDocument/2006/relationships/image" Target="../media/image480.png"/><Relationship Id="rId16" Type="http://schemas.openxmlformats.org/officeDocument/2006/relationships/image" Target="../media/image65.png"/><Relationship Id="rId20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11" Type="http://schemas.openxmlformats.org/officeDocument/2006/relationships/image" Target="../media/image590.png"/><Relationship Id="rId5" Type="http://schemas.openxmlformats.org/officeDocument/2006/relationships/image" Target="../media/image511.png"/><Relationship Id="rId15" Type="http://schemas.openxmlformats.org/officeDocument/2006/relationships/image" Target="../media/image610.png"/><Relationship Id="rId10" Type="http://schemas.openxmlformats.org/officeDocument/2006/relationships/image" Target="../media/image580.png"/><Relationship Id="rId19" Type="http://schemas.openxmlformats.org/officeDocument/2006/relationships/image" Target="../media/image66.png"/><Relationship Id="rId4" Type="http://schemas.openxmlformats.org/officeDocument/2006/relationships/image" Target="../media/image501.png"/><Relationship Id="rId9" Type="http://schemas.openxmlformats.org/officeDocument/2006/relationships/image" Target="../media/image570.png"/><Relationship Id="rId14" Type="http://schemas.openxmlformats.org/officeDocument/2006/relationships/image" Target="../media/image6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4.png"/><Relationship Id="rId18" Type="http://schemas.openxmlformats.org/officeDocument/2006/relationships/image" Target="../media/image540.png"/><Relationship Id="rId3" Type="http://schemas.openxmlformats.org/officeDocument/2006/relationships/image" Target="../media/image491.png"/><Relationship Id="rId21" Type="http://schemas.openxmlformats.org/officeDocument/2006/relationships/image" Target="../media/image67.png"/><Relationship Id="rId7" Type="http://schemas.openxmlformats.org/officeDocument/2006/relationships/image" Target="../media/image530.png"/><Relationship Id="rId12" Type="http://schemas.openxmlformats.org/officeDocument/2006/relationships/image" Target="../media/image630.png"/><Relationship Id="rId17" Type="http://schemas.openxmlformats.org/officeDocument/2006/relationships/image" Target="../media/image620.png"/><Relationship Id="rId2" Type="http://schemas.openxmlformats.org/officeDocument/2006/relationships/image" Target="../media/image480.png"/><Relationship Id="rId16" Type="http://schemas.openxmlformats.org/officeDocument/2006/relationships/image" Target="../media/image65.png"/><Relationship Id="rId20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11" Type="http://schemas.openxmlformats.org/officeDocument/2006/relationships/image" Target="../media/image590.png"/><Relationship Id="rId5" Type="http://schemas.openxmlformats.org/officeDocument/2006/relationships/image" Target="../media/image511.png"/><Relationship Id="rId15" Type="http://schemas.openxmlformats.org/officeDocument/2006/relationships/image" Target="../media/image610.png"/><Relationship Id="rId10" Type="http://schemas.openxmlformats.org/officeDocument/2006/relationships/image" Target="../media/image580.png"/><Relationship Id="rId19" Type="http://schemas.openxmlformats.org/officeDocument/2006/relationships/image" Target="../media/image66.png"/><Relationship Id="rId4" Type="http://schemas.openxmlformats.org/officeDocument/2006/relationships/image" Target="../media/image501.png"/><Relationship Id="rId9" Type="http://schemas.openxmlformats.org/officeDocument/2006/relationships/image" Target="../media/image570.png"/><Relationship Id="rId14" Type="http://schemas.openxmlformats.org/officeDocument/2006/relationships/image" Target="../media/image6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8/10/relationships/comments" Target="../comments/modernComment_168_73F05D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8/10/relationships/comments" Target="../comments/modernComment_182_46A0D80F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8/10/relationships/comments" Target="../comments/modernComment_184_E29CBD1F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microsoft.com/office/2018/10/relationships/comments" Target="../comments/modernComment_185_1E40FE0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microsoft.com/office/2018/10/relationships/comments" Target="../comments/modernComment_186_A6BAC75D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microsoft.com/office/2018/10/relationships/comments" Target="../comments/modernComment_183_2B7BE20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7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6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3.jpeg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3.jpeg"/><Relationship Id="rId5" Type="http://schemas.openxmlformats.org/officeDocument/2006/relationships/image" Target="../media/image51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0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23.png"/><Relationship Id="rId5" Type="http://schemas.openxmlformats.org/officeDocument/2006/relationships/image" Target="../media/image119.png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1.png"/><Relationship Id="rId4" Type="http://schemas.openxmlformats.org/officeDocument/2006/relationships/image" Target="../media/image2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4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8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2.png"/><Relationship Id="rId7" Type="http://schemas.openxmlformats.org/officeDocument/2006/relationships/image" Target="../media/image32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8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30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2.png"/><Relationship Id="rId11" Type="http://schemas.openxmlformats.org/officeDocument/2006/relationships/image" Target="../media/image320.png"/><Relationship Id="rId5" Type="http://schemas.openxmlformats.org/officeDocument/2006/relationships/image" Target="../media/image131.png"/><Relationship Id="rId10" Type="http://schemas.openxmlformats.org/officeDocument/2006/relationships/image" Target="../media/image310.png"/><Relationship Id="rId4" Type="http://schemas.openxmlformats.org/officeDocument/2006/relationships/image" Target="../media/image129.png"/><Relationship Id="rId9" Type="http://schemas.openxmlformats.org/officeDocument/2006/relationships/image" Target="../media/image3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2.png"/><Relationship Id="rId11" Type="http://schemas.openxmlformats.org/officeDocument/2006/relationships/image" Target="../media/image320.png"/><Relationship Id="rId5" Type="http://schemas.openxmlformats.org/officeDocument/2006/relationships/image" Target="../media/image131.png"/><Relationship Id="rId10" Type="http://schemas.openxmlformats.org/officeDocument/2006/relationships/image" Target="../media/image310.png"/><Relationship Id="rId4" Type="http://schemas.openxmlformats.org/officeDocument/2006/relationships/image" Target="../media/image129.png"/><Relationship Id="rId9" Type="http://schemas.openxmlformats.org/officeDocument/2006/relationships/image" Target="../media/image30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5.png"/><Relationship Id="rId11" Type="http://schemas.openxmlformats.org/officeDocument/2006/relationships/image" Target="../media/image310.png"/><Relationship Id="rId5" Type="http://schemas.openxmlformats.org/officeDocument/2006/relationships/image" Target="../media/image131.png"/><Relationship Id="rId10" Type="http://schemas.openxmlformats.org/officeDocument/2006/relationships/image" Target="../media/image300.png"/><Relationship Id="rId4" Type="http://schemas.openxmlformats.org/officeDocument/2006/relationships/image" Target="../media/image129.png"/><Relationship Id="rId9" Type="http://schemas.openxmlformats.org/officeDocument/2006/relationships/image" Target="../media/image29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5.png"/><Relationship Id="rId11" Type="http://schemas.openxmlformats.org/officeDocument/2006/relationships/image" Target="../media/image310.png"/><Relationship Id="rId5" Type="http://schemas.openxmlformats.org/officeDocument/2006/relationships/image" Target="../media/image131.png"/><Relationship Id="rId10" Type="http://schemas.openxmlformats.org/officeDocument/2006/relationships/image" Target="../media/image300.png"/><Relationship Id="rId4" Type="http://schemas.openxmlformats.org/officeDocument/2006/relationships/image" Target="../media/image129.png"/><Relationship Id="rId9" Type="http://schemas.openxmlformats.org/officeDocument/2006/relationships/image" Target="../media/image2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513.png"/><Relationship Id="rId3" Type="http://schemas.openxmlformats.org/officeDocument/2006/relationships/image" Target="../media/image126.png"/><Relationship Id="rId7" Type="http://schemas.openxmlformats.org/officeDocument/2006/relationships/image" Target="../media/image450.png"/><Relationship Id="rId12" Type="http://schemas.openxmlformats.org/officeDocument/2006/relationships/image" Target="../media/image5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40.png"/><Relationship Id="rId11" Type="http://schemas.openxmlformats.org/officeDocument/2006/relationships/image" Target="../media/image492.png"/><Relationship Id="rId5" Type="http://schemas.openxmlformats.org/officeDocument/2006/relationships/image" Target="../media/image430.png"/><Relationship Id="rId10" Type="http://schemas.openxmlformats.org/officeDocument/2006/relationships/image" Target="../media/image481.png"/><Relationship Id="rId4" Type="http://schemas.openxmlformats.org/officeDocument/2006/relationships/image" Target="../media/image420.png"/><Relationship Id="rId9" Type="http://schemas.openxmlformats.org/officeDocument/2006/relationships/image" Target="../media/image137.png"/><Relationship Id="rId14" Type="http://schemas.openxmlformats.org/officeDocument/2006/relationships/image" Target="../media/image52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7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microsoft.com/office/2018/10/relationships/comments" Target="../comments/modernComment_143_ED9C28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microsoft.com/office/2018/10/relationships/comments" Target="../comments/modernComment_111_D1EFDCCF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626F7-1C77-BF5D-037B-C0CC94A8D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26234-2BB6-C3B3-BCBB-1DDF3860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6837-32F7-4FB0-B2E6-1D3254E39EE6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DF039D-7111-3A5F-E2BD-75D5A81B862A}"/>
              </a:ext>
            </a:extLst>
          </p:cNvPr>
          <p:cNvSpPr/>
          <p:nvPr/>
        </p:nvSpPr>
        <p:spPr>
          <a:xfrm>
            <a:off x="651731" y="1269016"/>
            <a:ext cx="389950" cy="1791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6F565070-2CEE-34C1-08DD-9FC055CB3EB0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98BF21-6411-0051-63DB-471C8490F745}"/>
              </a:ext>
            </a:extLst>
          </p:cNvPr>
          <p:cNvSpPr txBox="1"/>
          <p:nvPr/>
        </p:nvSpPr>
        <p:spPr>
          <a:xfrm>
            <a:off x="1066943" y="1177011"/>
            <a:ext cx="3990681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0" i="0" u="none" strike="noStrike" baseline="0" err="1">
                <a:solidFill>
                  <a:srgbClr val="000000"/>
                </a:solidFill>
                <a:latin typeface="Calibri"/>
              </a:rPr>
              <a:t>Numerical</a:t>
            </a:r>
            <a:r>
              <a:rPr lang="fr-FR" sz="4000" b="0" i="0" u="none" strike="noStrike" baseline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4000" b="0" i="0" u="none" strike="noStrike" baseline="0" err="1">
                <a:solidFill>
                  <a:srgbClr val="000000"/>
                </a:solidFill>
                <a:latin typeface="Calibri"/>
              </a:rPr>
              <a:t>analysis</a:t>
            </a:r>
            <a:r>
              <a:rPr lang="fr-FR" sz="4000" b="0" i="0" u="none" strike="noStrike" baseline="0">
                <a:solidFill>
                  <a:srgbClr val="000000"/>
                </a:solidFill>
                <a:latin typeface="Calibri"/>
              </a:rPr>
              <a:t> of </a:t>
            </a:r>
            <a:r>
              <a:rPr lang="fr-FR" sz="4000" b="0" i="0" u="none" strike="noStrike" baseline="0" err="1">
                <a:solidFill>
                  <a:srgbClr val="000000"/>
                </a:solidFill>
                <a:latin typeface="Calibri"/>
              </a:rPr>
              <a:t>protected</a:t>
            </a:r>
            <a:r>
              <a:rPr lang="fr-FR" sz="4000" b="0" i="0" u="none" strike="noStrike" baseline="0">
                <a:solidFill>
                  <a:srgbClr val="000000"/>
                </a:solidFill>
                <a:latin typeface="Calibri"/>
              </a:rPr>
              <a:t> qubits</a:t>
            </a:r>
            <a:r>
              <a:rPr sz="4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endParaRPr lang="fr-FR" sz="3000">
              <a:solidFill>
                <a:srgbClr val="000000"/>
              </a:solidFill>
              <a:latin typeface="Avenir Next LT Pro"/>
              <a:ea typeface="Calibri"/>
              <a:cs typeface="Calibri"/>
            </a:endParaRPr>
          </a:p>
          <a:p>
            <a:endParaRPr lang="fr-FR" sz="3000">
              <a:latin typeface="Calibri"/>
              <a:ea typeface="Calibri"/>
              <a:cs typeface="Calibri"/>
            </a:endParaRPr>
          </a:p>
          <a:p>
            <a:br>
              <a:rPr sz="3000" b="0" i="0">
                <a:latin typeface="Calibri"/>
                <a:ea typeface="Calibri"/>
                <a:cs typeface="Calibri"/>
              </a:rPr>
            </a:br>
            <a:r>
              <a:rPr lang="fr-FR" sz="3000" b="0" i="1" u="none" strike="noStrike" baseline="0">
                <a:solidFill>
                  <a:srgbClr val="000000"/>
                </a:solidFill>
                <a:latin typeface="Calibri"/>
              </a:rPr>
              <a:t>TR CONTROL:</a:t>
            </a: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 </a:t>
            </a:r>
            <a:r>
              <a:rPr sz="3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br>
              <a:rPr sz="3000" b="0" i="0">
                <a:latin typeface="Calibri"/>
                <a:ea typeface="Calibri"/>
                <a:cs typeface="Calibri"/>
              </a:rPr>
            </a:br>
            <a:r>
              <a:rPr sz="3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br>
              <a:rPr sz="3000" b="0" i="0">
                <a:latin typeface="Calibri"/>
                <a:ea typeface="Calibri"/>
                <a:cs typeface="Calibri"/>
              </a:rPr>
            </a:b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Gabriel </a:t>
            </a:r>
            <a:r>
              <a:rPr lang="fr-FR" sz="3000" b="0" i="0" u="none" strike="noStrike" baseline="0" err="1">
                <a:solidFill>
                  <a:srgbClr val="000000"/>
                </a:solidFill>
                <a:latin typeface="Calibri"/>
              </a:rPr>
              <a:t>Vandersippe</a:t>
            </a: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,</a:t>
            </a:r>
            <a:r>
              <a:rPr sz="3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br>
              <a:rPr sz="3000" b="0" i="0">
                <a:latin typeface="Calibri"/>
                <a:ea typeface="Calibri"/>
                <a:cs typeface="Calibri"/>
              </a:rPr>
            </a:b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Eliot Delachaux</a:t>
            </a:r>
            <a:endParaRPr lang="fr-FR" sz="3000"/>
          </a:p>
          <a:p>
            <a:pPr algn="ctr"/>
            <a:endParaRPr lang="fr-FR"/>
          </a:p>
        </p:txBody>
      </p:sp>
      <p:pic>
        <p:nvPicPr>
          <p:cNvPr id="8" name="Image 7" descr="How to manipulate a superconducting qubit? - Q-munity">
            <a:extLst>
              <a:ext uri="{FF2B5EF4-FFF2-40B4-BE49-F238E27FC236}">
                <a16:creationId xmlns:a16="http://schemas.microsoft.com/office/drawing/2014/main" id="{7F00E161-2264-3FD2-6DF8-48069024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91" r="7376" b="1"/>
          <a:stretch>
            <a:fillRect/>
          </a:stretch>
        </p:blipFill>
        <p:spPr>
          <a:xfrm>
            <a:off x="5060442" y="1178605"/>
            <a:ext cx="6729984" cy="461917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B7221-F499-3B7D-E26B-695F47CB978E}"/>
              </a:ext>
            </a:extLst>
          </p:cNvPr>
          <p:cNvSpPr txBox="1"/>
          <p:nvPr/>
        </p:nvSpPr>
        <p:spPr>
          <a:xfrm>
            <a:off x="5259298" y="5798616"/>
            <a:ext cx="65296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Source : IBM (via The Quantum Insider)</a:t>
            </a:r>
            <a:endParaRPr lang="fr-FR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97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506B-8CF0-FCFE-F2C8-8F1DDAF8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C25EE-A0AF-9C1B-5724-FC4E4DE7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7F0D5-E4BD-4DF9-ABD4-BEAA96D5AB10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3C61C-C506-700F-94EF-D8C50029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587330-455A-3AE0-205D-EAA5FA95D076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C948FC-60F5-5661-9E40-D53A8D779A0B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/>
              <a:t>Transmon</a:t>
            </a:r>
            <a:endParaRPr lang="en-US" sz="30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6B6DEAF-0910-98E1-66FA-E281D40B5AA7}"/>
              </a:ext>
            </a:extLst>
          </p:cNvPr>
          <p:cNvGrpSpPr/>
          <p:nvPr/>
        </p:nvGrpSpPr>
        <p:grpSpPr>
          <a:xfrm>
            <a:off x="621736" y="1099005"/>
            <a:ext cx="4444266" cy="4659990"/>
            <a:chOff x="6346800" y="564046"/>
            <a:chExt cx="5532280" cy="5800816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E7D03029-A0A2-2B67-8313-EC5C7A56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66631" y="564046"/>
              <a:ext cx="4579167" cy="5800816"/>
            </a:xfrm>
            <a:prstGeom prst="rect">
              <a:avLst/>
            </a:prstGeom>
          </p:spPr>
        </p:pic>
        <p:pic>
          <p:nvPicPr>
            <p:cNvPr id="8" name="Image 25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C648A105-4587-5663-6883-7949066F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219" t="-3540" r="69592" b="-6195"/>
            <a:stretch>
              <a:fillRect/>
            </a:stretch>
          </p:blipFill>
          <p:spPr>
            <a:xfrm>
              <a:off x="6346800" y="2801709"/>
              <a:ext cx="916094" cy="910555"/>
            </a:xfrm>
            <a:prstGeom prst="rect">
              <a:avLst/>
            </a:prstGeom>
          </p:spPr>
        </p:pic>
        <p:pic>
          <p:nvPicPr>
            <p:cNvPr id="20" name="Image 2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D4DB8F66-9657-EC66-E468-996573E6F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8169" t="9836" r="21075"/>
            <a:stretch>
              <a:fillRect/>
            </a:stretch>
          </p:blipFill>
          <p:spPr>
            <a:xfrm>
              <a:off x="10979569" y="2885785"/>
              <a:ext cx="899511" cy="71328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2167CF-24FB-C767-26C6-E63B570AB81D}"/>
                </a:ext>
              </a:extLst>
            </p:cNvPr>
            <p:cNvSpPr/>
            <p:nvPr/>
          </p:nvSpPr>
          <p:spPr>
            <a:xfrm>
              <a:off x="7354430" y="3094390"/>
              <a:ext cx="1041908" cy="160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34E36F-0412-EC60-DCFB-A65C8AA9BD47}"/>
                </a:ext>
              </a:extLst>
            </p:cNvPr>
            <p:cNvSpPr/>
            <p:nvPr/>
          </p:nvSpPr>
          <p:spPr>
            <a:xfrm>
              <a:off x="7354429" y="3343041"/>
              <a:ext cx="1041908" cy="160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B8008B-F659-F434-7698-F725CD16E7EB}"/>
                </a:ext>
              </a:extLst>
            </p:cNvPr>
            <p:cNvSpPr/>
            <p:nvPr/>
          </p:nvSpPr>
          <p:spPr>
            <a:xfrm>
              <a:off x="10258732" y="1921029"/>
              <a:ext cx="527719" cy="2767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323E9565-2B7E-6B96-708D-14D64DE73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2621" r="1652" b="35545"/>
            <a:stretch>
              <a:fillRect/>
            </a:stretch>
          </p:blipFill>
          <p:spPr>
            <a:xfrm>
              <a:off x="10120071" y="2793175"/>
              <a:ext cx="740584" cy="100569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788F10-2F94-9AA7-9C75-5B94913CEAF8}"/>
                </a:ext>
              </a:extLst>
            </p:cNvPr>
            <p:cNvSpPr/>
            <p:nvPr/>
          </p:nvSpPr>
          <p:spPr>
            <a:xfrm>
              <a:off x="10454179" y="1876814"/>
              <a:ext cx="69817" cy="110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2232A1-2250-5985-3D2B-80A60CA291DC}"/>
                </a:ext>
              </a:extLst>
            </p:cNvPr>
            <p:cNvSpPr/>
            <p:nvPr/>
          </p:nvSpPr>
          <p:spPr>
            <a:xfrm>
              <a:off x="10454178" y="3656305"/>
              <a:ext cx="69817" cy="110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BD4A8D2-5B00-8A51-DF84-B6BCF6F0D081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Koch, </a:t>
            </a:r>
            <a:r>
              <a:rPr lang="en-US" sz="16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600" i="1">
                <a:solidFill>
                  <a:srgbClr val="7F7F7F"/>
                </a:solidFill>
                <a:ea typeface="+mn-lt"/>
                <a:cs typeface="+mn-lt"/>
              </a:rPr>
              <a:t>Phys. Rev. A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7F7F7F"/>
                </a:solidFill>
                <a:ea typeface="+mn-lt"/>
                <a:cs typeface="+mn-lt"/>
              </a:rPr>
              <a:t>76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, 042319 (2007)</a:t>
            </a:r>
            <a:endParaRPr lang="en-US" sz="1600">
              <a:ea typeface="+mn-lt"/>
              <a:cs typeface="+mn-lt"/>
            </a:endParaRPr>
          </a:p>
          <a:p>
            <a:pPr algn="ctr"/>
            <a:endParaRPr lang="en-US" sz="1200">
              <a:solidFill>
                <a:srgbClr val="7F7F7F"/>
              </a:solidFill>
            </a:endParaRPr>
          </a:p>
        </p:txBody>
      </p:sp>
      <p:pic>
        <p:nvPicPr>
          <p:cNvPr id="30" name="Image 29" descr="Une image contenant texte, capture d’écran, graphisme, Graphique&#10;&#10;Le contenu généré par l’IA peut être incorrect.">
            <a:extLst>
              <a:ext uri="{FF2B5EF4-FFF2-40B4-BE49-F238E27FC236}">
                <a16:creationId xmlns:a16="http://schemas.microsoft.com/office/drawing/2014/main" id="{ABCD9D73-70FF-369A-DF1F-E31A6E504A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t="9056" r="9645" b="72203"/>
          <a:stretch>
            <a:fillRect/>
          </a:stretch>
        </p:blipFill>
        <p:spPr>
          <a:xfrm>
            <a:off x="6388467" y="1757464"/>
            <a:ext cx="4444266" cy="3343072"/>
          </a:xfrm>
          <a:prstGeom prst="rect">
            <a:avLst/>
          </a:prstGeom>
        </p:spPr>
      </p:pic>
      <p:sp>
        <p:nvSpPr>
          <p:cNvPr id="32" name="TextBox 27">
            <a:extLst>
              <a:ext uri="{FF2B5EF4-FFF2-40B4-BE49-F238E27FC236}">
                <a16:creationId xmlns:a16="http://schemas.microsoft.com/office/drawing/2014/main" id="{0B9220D6-E360-B7DC-4885-690F8CFB0ECF}"/>
              </a:ext>
            </a:extLst>
          </p:cNvPr>
          <p:cNvSpPr txBox="1"/>
          <p:nvPr/>
        </p:nvSpPr>
        <p:spPr>
          <a:xfrm>
            <a:off x="2637633" y="5200342"/>
            <a:ext cx="122246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7F7F7F"/>
                </a:solidFill>
                <a:ea typeface="+mn-lt"/>
                <a:cs typeface="+mn-lt"/>
              </a:rPr>
              <a:t>Houck lab 	</a:t>
            </a:r>
            <a:r>
              <a:rPr lang="en-US" sz="1600" dirty="0" err="1">
                <a:solidFill>
                  <a:srgbClr val="7F7F7F"/>
                </a:solidFill>
                <a:ea typeface="+mn-lt"/>
                <a:cs typeface="+mn-lt"/>
              </a:rPr>
              <a:t>arXiv</a:t>
            </a:r>
            <a:r>
              <a:rPr lang="en-US" sz="1600" dirty="0">
                <a:solidFill>
                  <a:srgbClr val="7F7F7F"/>
                </a:solidFill>
                <a:ea typeface="+mn-lt"/>
                <a:cs typeface="+mn-lt"/>
              </a:rPr>
              <a:t> : 2003.00024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624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51A3-615D-A928-E88A-C68A48AB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10F47-CFFF-F3DD-975D-F9547FF3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ED57-A103-3990-BAEE-09DAEF5041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DMRG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CBE27-5F48-E63B-FCB8-C272C8F29BD9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CFC83-9363-886A-CF14-A1371DEAE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00" t="15686" r="47463" b="16176"/>
          <a:stretch>
            <a:fillRect/>
          </a:stretch>
        </p:blipFill>
        <p:spPr>
          <a:xfrm>
            <a:off x="4237125" y="1226080"/>
            <a:ext cx="637087" cy="6667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01FF3F-3505-8089-0833-D373790CEDB7}"/>
              </a:ext>
            </a:extLst>
          </p:cNvPr>
          <p:cNvSpPr txBox="1"/>
          <p:nvPr/>
        </p:nvSpPr>
        <p:spPr>
          <a:xfrm>
            <a:off x="3207994" y="6353735"/>
            <a:ext cx="6299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chemeClr val="bg2">
                    <a:lumMod val="49000"/>
                  </a:schemeClr>
                </a:solidFill>
              </a:rPr>
              <a:t>Diagrams courtesy of E. Rui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366A2-581D-895F-C853-1BB192000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992" y="374650"/>
            <a:ext cx="6546850" cy="5812366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90DA2D35-DF13-33FB-728B-FD7BFAC4C130}"/>
              </a:ext>
            </a:extLst>
          </p:cNvPr>
          <p:cNvSpPr/>
          <p:nvPr/>
        </p:nvSpPr>
        <p:spPr>
          <a:xfrm rot="12180000">
            <a:off x="3983691" y="2033867"/>
            <a:ext cx="3287058" cy="3092823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2D0662D-7B95-F49D-D6FF-20C0811DB201}"/>
              </a:ext>
            </a:extLst>
          </p:cNvPr>
          <p:cNvSpPr/>
          <p:nvPr/>
        </p:nvSpPr>
        <p:spPr>
          <a:xfrm rot="6900000">
            <a:off x="4969186" y="4851523"/>
            <a:ext cx="283882" cy="37352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83950-7581-CF4A-7B26-F69FDCDBB839}"/>
              </a:ext>
            </a:extLst>
          </p:cNvPr>
          <p:cNvSpPr txBox="1"/>
          <p:nvPr/>
        </p:nvSpPr>
        <p:spPr>
          <a:xfrm>
            <a:off x="757642" y="3600201"/>
            <a:ext cx="43518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/>
              <a:t>Contraction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6FED89-C339-2AC5-B838-67F3773E37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788" r="8174" b="19637"/>
          <a:stretch>
            <a:fillRect/>
          </a:stretch>
        </p:blipFill>
        <p:spPr>
          <a:xfrm>
            <a:off x="3740148" y="1980743"/>
            <a:ext cx="1731794" cy="7024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1CF9F0-343B-EA36-F247-5A739EAA4C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99" t="9003" r="7621" b="12100"/>
          <a:stretch>
            <a:fillRect/>
          </a:stretch>
        </p:blipFill>
        <p:spPr>
          <a:xfrm>
            <a:off x="3746543" y="528174"/>
            <a:ext cx="1712112" cy="72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739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D1705-0C31-B864-AC16-1CCF794A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59F0-23BF-446E-3ED1-EC74154A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2700F-8CCD-2AEF-C9FA-1F0D0547F8FC}"/>
              </a:ext>
            </a:extLst>
          </p:cNvPr>
          <p:cNvSpPr txBox="1"/>
          <p:nvPr/>
        </p:nvSpPr>
        <p:spPr>
          <a:xfrm>
            <a:off x="3207994" y="6353735"/>
            <a:ext cx="6299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chemeClr val="bg2">
                    <a:lumMod val="49000"/>
                  </a:schemeClr>
                </a:solidFill>
              </a:rPr>
              <a:t>Diagrams courtesy of E. Rui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90729-69AD-33C4-40DC-70C85F81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16" y="3430589"/>
            <a:ext cx="8312149" cy="1679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7E2F9-4007-838A-78E7-610D9046B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92" y="332317"/>
            <a:ext cx="9554633" cy="2753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E46F3-5762-06B0-C385-FC62E79E8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781" y="5582707"/>
            <a:ext cx="4105275" cy="476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69BF58-E1C7-F0C6-94CF-16C4E407A26B}"/>
              </a:ext>
            </a:extLst>
          </p:cNvPr>
          <p:cNvSpPr/>
          <p:nvPr/>
        </p:nvSpPr>
        <p:spPr>
          <a:xfrm>
            <a:off x="3585882" y="5363882"/>
            <a:ext cx="5065058" cy="881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069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C05E6-2DBC-6424-72B9-2E8EE0B5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4FA86-0AA9-5D42-1535-839AA659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06467-1AE9-6862-7F22-A84CD6C3F4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/>
              <a:t>Validating the results – The Hamiltonians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490B0-E414-7DA8-DBA9-1E8583632E98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mall">
            <a:extLst>
              <a:ext uri="{FF2B5EF4-FFF2-40B4-BE49-F238E27FC236}">
                <a16:creationId xmlns:a16="http://schemas.microsoft.com/office/drawing/2014/main" id="{57809ED6-CD63-A5F6-87B0-F5BCE981FD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18" r="-1823"/>
          <a:stretch>
            <a:fillRect/>
          </a:stretch>
        </p:blipFill>
        <p:spPr>
          <a:xfrm>
            <a:off x="1345204" y="1976695"/>
            <a:ext cx="3116365" cy="146092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71C537-2BFC-13E5-8ACE-206F420F679F}"/>
              </a:ext>
            </a:extLst>
          </p:cNvPr>
          <p:cNvCxnSpPr/>
          <p:nvPr/>
        </p:nvCxnSpPr>
        <p:spPr>
          <a:xfrm flipV="1">
            <a:off x="5057962" y="2652557"/>
            <a:ext cx="1494117" cy="62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(d_1 * d_2*d_3*d_4)^2 \ \ \ \text{matrix}​&#10;&#10;​">
            <a:extLst>
              <a:ext uri="{FF2B5EF4-FFF2-40B4-BE49-F238E27FC236}">
                <a16:creationId xmlns:a16="http://schemas.microsoft.com/office/drawing/2014/main" id="{9A5102C6-4236-B06B-A629-470A19EC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38" y="2362200"/>
            <a:ext cx="5229225" cy="628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4C1B3F-188E-8C54-5904-B0AA03030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4462463"/>
            <a:ext cx="5314950" cy="16859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BE8805-3824-F893-33DD-7F9B966457FD}"/>
              </a:ext>
            </a:extLst>
          </p:cNvPr>
          <p:cNvSpPr txBox="1"/>
          <p:nvPr/>
        </p:nvSpPr>
        <p:spPr>
          <a:xfrm>
            <a:off x="1671164" y="3435055"/>
            <a:ext cx="24517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MPO, Julia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BDE309-C5CC-064F-B775-CAAFFC6353EA}"/>
              </a:ext>
            </a:extLst>
          </p:cNvPr>
          <p:cNvSpPr txBox="1"/>
          <p:nvPr/>
        </p:nvSpPr>
        <p:spPr>
          <a:xfrm>
            <a:off x="975839" y="5816305"/>
            <a:ext cx="38519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Application, Python</a:t>
            </a:r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CEECB0-FB59-7E7D-9F74-52431F801DDF}"/>
              </a:ext>
            </a:extLst>
          </p:cNvPr>
          <p:cNvCxnSpPr>
            <a:cxnSpLocks/>
          </p:cNvCxnSpPr>
          <p:nvPr/>
        </p:nvCxnSpPr>
        <p:spPr>
          <a:xfrm flipV="1">
            <a:off x="5038911" y="5395756"/>
            <a:ext cx="1494117" cy="62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(d_1 * d_2*d_3*d_4)^2 \ \ \ \text{matrix}​&#10;&#10;​">
            <a:extLst>
              <a:ext uri="{FF2B5EF4-FFF2-40B4-BE49-F238E27FC236}">
                <a16:creationId xmlns:a16="http://schemas.microsoft.com/office/drawing/2014/main" id="{0F95D452-EEA8-B4CC-88A5-DEA8F999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787" y="5105400"/>
            <a:ext cx="5229225" cy="6286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1C30AF-0B35-A5F5-4986-AB8FE45F2124}"/>
              </a:ext>
            </a:extLst>
          </p:cNvPr>
          <p:cNvSpPr txBox="1"/>
          <p:nvPr/>
        </p:nvSpPr>
        <p:spPr>
          <a:xfrm>
            <a:off x="6519760" y="3670459"/>
            <a:ext cx="53949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Compare trace, diagonals, coefficients and ultimately eigenvalues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F71B73-E2D7-D7F4-3C8F-470A5B0C72A3}"/>
              </a:ext>
            </a:extLst>
          </p:cNvPr>
          <p:cNvCxnSpPr>
            <a:cxnSpLocks/>
          </p:cNvCxnSpPr>
          <p:nvPr/>
        </p:nvCxnSpPr>
        <p:spPr>
          <a:xfrm flipH="1" flipV="1">
            <a:off x="9244560" y="4465522"/>
            <a:ext cx="10091" cy="5505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8042C6-0268-B31E-9D67-B96372650FBF}"/>
              </a:ext>
            </a:extLst>
          </p:cNvPr>
          <p:cNvCxnSpPr>
            <a:cxnSpLocks/>
          </p:cNvCxnSpPr>
          <p:nvPr/>
        </p:nvCxnSpPr>
        <p:spPr>
          <a:xfrm flipH="1">
            <a:off x="9244560" y="3119651"/>
            <a:ext cx="10091" cy="5505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0222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CD22-A40A-4A74-7F2A-976AA7A84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B6CA2-8F44-6E0A-1AC9-36392334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2C6ED-99C7-CC3F-6724-46B2095DE5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 dirty="0"/>
              <a:t>Validating the results – The Energies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03C30-F882-218F-BFAC-8B716F647ABB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011B-3F8B-D951-7533-B9E4A5E8B44B}"/>
              </a:ext>
            </a:extLst>
          </p:cNvPr>
          <p:cNvSpPr txBox="1"/>
          <p:nvPr/>
        </p:nvSpPr>
        <p:spPr>
          <a:xfrm>
            <a:off x="510057" y="381328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Dims: (9,16,16,5)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45F248-6245-6D30-36E9-BEE89F68A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73" y="1352970"/>
            <a:ext cx="6703610" cy="537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296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6F878-D02E-5EC9-DDDF-1A1F1EC04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36B31-0739-D0AC-E719-8648CBB3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8F368-172B-7BFB-2535-06D77C4F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65" y="115020"/>
            <a:ext cx="9259019" cy="674298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AA0BBD6-2001-F698-A379-0FEBA4E055E2}"/>
              </a:ext>
            </a:extLst>
          </p:cNvPr>
          <p:cNvSpPr txBox="1"/>
          <p:nvPr/>
        </p:nvSpPr>
        <p:spPr>
          <a:xfrm>
            <a:off x="9851278" y="4092605"/>
            <a:ext cx="1460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(9, 16, 16, 5)</a:t>
            </a:r>
          </a:p>
          <a:p>
            <a:pPr algn="ctr"/>
            <a:r>
              <a:rPr lang="fr-FR" dirty="0"/>
              <a:t>Vs</a:t>
            </a:r>
          </a:p>
          <a:p>
            <a:pPr algn="ctr"/>
            <a:r>
              <a:rPr lang="fr-FR" dirty="0"/>
              <a:t>(19,32,32,5)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A0101D9-4594-8FDD-1C5A-E37FAE3BCD7A}"/>
                  </a:ext>
                </a:extLst>
              </p:cNvPr>
              <p:cNvSpPr txBox="1"/>
              <p:nvPr/>
            </p:nvSpPr>
            <p:spPr>
              <a:xfrm>
                <a:off x="5575252" y="6428086"/>
                <a:ext cx="831894" cy="3148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sweep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A0101D9-4594-8FDD-1C5A-E37FAE3BC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52" y="6428086"/>
                <a:ext cx="831894" cy="314894"/>
              </a:xfrm>
              <a:prstGeom prst="rect">
                <a:avLst/>
              </a:prstGeom>
              <a:blipFill>
                <a:blip r:embed="rId3"/>
                <a:stretch>
                  <a:fillRect l="-3676" r="-6618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8C721DC-F904-A359-B78F-1DACC951527D}"/>
                  </a:ext>
                </a:extLst>
              </p:cNvPr>
              <p:cNvSpPr txBox="1"/>
              <p:nvPr/>
            </p:nvSpPr>
            <p:spPr>
              <a:xfrm rot="16200000">
                <a:off x="1180972" y="3320021"/>
                <a:ext cx="12373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0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ariance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8C721DC-F904-A359-B78F-1DACC9515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80972" y="3320021"/>
                <a:ext cx="1237390" cy="307777"/>
              </a:xfrm>
              <a:prstGeom prst="rect">
                <a:avLst/>
              </a:prstGeom>
              <a:blipFill>
                <a:blip r:embed="rId4"/>
                <a:stretch>
                  <a:fillRect t="-2463" r="-8000" b="-44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3166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28DD0-4082-34A9-6BA0-7371C6596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2A50-E5CC-FB84-A854-25B591DC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66561-51A6-F831-957F-630254DE62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/>
              <a:t>Computation Times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D742FA-EF85-1CB3-AACB-414C4E970EC5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2528-251F-9786-0001-BE977A86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07" y="1308339"/>
            <a:ext cx="7433095" cy="5549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B3C2813-8EA0-8A04-3638-162E7FD2F524}"/>
                  </a:ext>
                </a:extLst>
              </p:cNvPr>
              <p:cNvSpPr txBox="1"/>
              <p:nvPr/>
            </p:nvSpPr>
            <p:spPr>
              <a:xfrm rot="16200000">
                <a:off x="251790" y="3893806"/>
                <a:ext cx="97142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B3C2813-8EA0-8A04-3638-162E7FD2F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1790" y="3893806"/>
                <a:ext cx="971420" cy="307777"/>
              </a:xfrm>
              <a:prstGeom prst="rect">
                <a:avLst/>
              </a:prstGeom>
              <a:blipFill>
                <a:blip r:embed="rId3"/>
                <a:stretch>
                  <a:fillRect l="-2000" t="-8750" r="-38000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C4D25D1F-907B-6A49-DB37-67D029529614}"/>
              </a:ext>
            </a:extLst>
          </p:cNvPr>
          <p:cNvSpPr txBox="1"/>
          <p:nvPr/>
        </p:nvSpPr>
        <p:spPr>
          <a:xfrm>
            <a:off x="8132719" y="2738281"/>
            <a:ext cx="3641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JAX Krylov Solver: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(9,16,16,5), for 4 states: ~3s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(19,32,32,5), for 4 states: ~20s</a:t>
            </a:r>
          </a:p>
        </p:txBody>
      </p:sp>
    </p:spTree>
    <p:extLst>
      <p:ext uri="{BB962C8B-B14F-4D97-AF65-F5344CB8AC3E}">
        <p14:creationId xmlns:p14="http://schemas.microsoft.com/office/powerpoint/2010/main" val="1286094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AFD4468-F7D8-1EF1-707A-407E7248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106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A175DB-55C9-0F1A-65E4-D3FC7DDD1866}"/>
              </a:ext>
            </a:extLst>
          </p:cNvPr>
          <p:cNvSpPr txBox="1">
            <a:spLocks/>
          </p:cNvSpPr>
          <p:nvPr/>
        </p:nvSpPr>
        <p:spPr>
          <a:xfrm>
            <a:off x="539648" y="371146"/>
            <a:ext cx="109934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Reordering Sites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1C5B3-9168-FD8F-E488-F4A42CD83DE6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390A43-CED3-413B-8E3D-175E8CB7DC8B}"/>
              </a:ext>
            </a:extLst>
          </p:cNvPr>
          <p:cNvGrpSpPr/>
          <p:nvPr/>
        </p:nvGrpSpPr>
        <p:grpSpPr>
          <a:xfrm>
            <a:off x="1598601" y="2908488"/>
            <a:ext cx="9849060" cy="1017162"/>
            <a:chOff x="1598601" y="2908488"/>
            <a:chExt cx="9849060" cy="1017162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2A63CFC7-7C52-49F7-F7F1-577C157F5434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E364B073-E2CF-762A-8A00-81A9BA65DAC9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E9AE2F3E-1FFF-39BC-F30E-656DEE10F89D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779F520-E7B9-603B-0D15-67622BEA9275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38F37B"/>
            </a:solidFill>
            <a:ln w="127000">
              <a:solidFill>
                <a:srgbClr val="07712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600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3B0BDE06-A625-9894-C7FB-C424CA16632C}"/>
                </a:ext>
              </a:extLst>
            </p:cNvPr>
            <p:cNvSpPr/>
            <p:nvPr/>
          </p:nvSpPr>
          <p:spPr>
            <a:xfrm>
              <a:off x="10181206" y="3002320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B5C90DB1-75EE-BCB4-A786-409A5995FB9C}"/>
                    </a:ext>
                  </a:extLst>
                </p:cNvPr>
                <p:cNvSpPr txBox="1"/>
                <p:nvPr/>
              </p:nvSpPr>
              <p:spPr>
                <a:xfrm>
                  <a:off x="10190729" y="2925454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480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lang="fr-FR" sz="48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fr-FR" sz="5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B5C90DB1-75EE-BCB4-A786-409A5995F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0729" y="2925454"/>
                  <a:ext cx="1256932" cy="8309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1041588-7F25-4216-023D-DE7223E7AC23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76598B68-819D-2C59-4FBF-E6E1CE2DD9D9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48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lang="fr-FR" sz="48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fr-FR" sz="5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412C1F81-9EFF-B8A7-8BE0-03CF79942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CEC0B4E8-1B8C-A73E-99AE-6415B59DC5E9}"/>
                  </a:ext>
                </a:extLst>
              </p:cNvPr>
              <p:cNvSpPr txBox="1"/>
              <p:nvPr/>
            </p:nvSpPr>
            <p:spPr>
              <a:xfrm>
                <a:off x="1613067" y="2878894"/>
                <a:ext cx="125693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4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fr-FR" sz="48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fr-FR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CEC0B4E8-1B8C-A73E-99AE-6415B59DC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067" y="2878894"/>
                <a:ext cx="125693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C9EE58FC-CF10-41AA-128F-1C054CDF0E60}"/>
              </a:ext>
            </a:extLst>
          </p:cNvPr>
          <p:cNvSpPr txBox="1"/>
          <p:nvPr/>
        </p:nvSpPr>
        <p:spPr>
          <a:xfrm>
            <a:off x="1804426" y="431796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F3E1E23-08DF-BF40-06CA-F1E26F5D91A6}"/>
              </a:ext>
            </a:extLst>
          </p:cNvPr>
          <p:cNvSpPr txBox="1"/>
          <p:nvPr/>
        </p:nvSpPr>
        <p:spPr>
          <a:xfrm>
            <a:off x="4574455" y="4317964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9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6F5A4EAC-F377-D513-A08C-840D7398A4D4}"/>
              </a:ext>
            </a:extLst>
          </p:cNvPr>
          <p:cNvGrpSpPr/>
          <p:nvPr/>
        </p:nvGrpSpPr>
        <p:grpSpPr>
          <a:xfrm>
            <a:off x="4369093" y="2920412"/>
            <a:ext cx="1047565" cy="987033"/>
            <a:chOff x="4746413" y="1541271"/>
            <a:chExt cx="1047565" cy="987033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BC71ABA3-DB41-08FE-5E2A-411AF27B86CF}"/>
                </a:ext>
              </a:extLst>
            </p:cNvPr>
            <p:cNvSpPr/>
            <p:nvPr/>
          </p:nvSpPr>
          <p:spPr>
            <a:xfrm>
              <a:off x="4746413" y="1604974"/>
              <a:ext cx="923330" cy="923330"/>
            </a:xfrm>
            <a:prstGeom prst="roundRect">
              <a:avLst/>
            </a:prstGeom>
            <a:solidFill>
              <a:srgbClr val="B88FC0"/>
            </a:solidFill>
            <a:ln w="127000">
              <a:solidFill>
                <a:srgbClr val="623B6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5F0FA23-23C0-0C20-50BC-CFEE2D4120E4}"/>
                    </a:ext>
                  </a:extLst>
                </p:cNvPr>
                <p:cNvSpPr txBox="1"/>
                <p:nvPr/>
              </p:nvSpPr>
              <p:spPr>
                <a:xfrm>
                  <a:off x="4755291" y="1541271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fr-FR" sz="5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5F0FA23-23C0-0C20-50BC-CFEE2D412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291" y="1541271"/>
                  <a:ext cx="10386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CE1BC44F-D56C-FCFF-71B1-4AB1F6D553F9}"/>
              </a:ext>
            </a:extLst>
          </p:cNvPr>
          <p:cNvSpPr txBox="1"/>
          <p:nvPr/>
        </p:nvSpPr>
        <p:spPr>
          <a:xfrm>
            <a:off x="7344485" y="4241022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16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398518E-4347-4FAB-D998-BCB683D9A520}"/>
              </a:ext>
            </a:extLst>
          </p:cNvPr>
          <p:cNvSpPr txBox="1"/>
          <p:nvPr/>
        </p:nvSpPr>
        <p:spPr>
          <a:xfrm>
            <a:off x="10223525" y="4326651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728537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B88EC-EACA-D8FA-7796-9F35C418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336AE-7E20-44E0-54A6-4002C84D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0CBF7-FC73-8BF4-85E3-C9372471A6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 dirty="0"/>
              <a:t>New Computation Times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3E7BCB-CD85-E085-0CF0-2FE28B08E220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391CC9-7401-BD95-097C-FC3EDC70F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5" y="1409103"/>
            <a:ext cx="7265197" cy="5448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38CF332-9B14-2158-1CD6-2020FCFDB464}"/>
                  </a:ext>
                </a:extLst>
              </p:cNvPr>
              <p:cNvSpPr txBox="1"/>
              <p:nvPr/>
            </p:nvSpPr>
            <p:spPr>
              <a:xfrm rot="16200000">
                <a:off x="260671" y="3893806"/>
                <a:ext cx="97142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38CF332-9B14-2158-1CD6-2020FCFDB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0671" y="3893806"/>
                <a:ext cx="971420" cy="307777"/>
              </a:xfrm>
              <a:prstGeom prst="rect">
                <a:avLst/>
              </a:prstGeom>
              <a:blipFill>
                <a:blip r:embed="rId3"/>
                <a:stretch>
                  <a:fillRect t="-8750" r="-35294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C410C89F-67EF-862E-5A14-8EE6679E0ABB}"/>
              </a:ext>
            </a:extLst>
          </p:cNvPr>
          <p:cNvSpPr txBox="1"/>
          <p:nvPr/>
        </p:nvSpPr>
        <p:spPr>
          <a:xfrm>
            <a:off x="8161573" y="3170531"/>
            <a:ext cx="36412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JAX Krylov Solver: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(9,16,16,5), for 4 states: ~3s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(19,32,32,5), for 4 states: ~20s</a:t>
            </a:r>
          </a:p>
          <a:p>
            <a:r>
              <a:rPr lang="fr-FR" dirty="0"/>
              <a:t>Julia DMRG Solver: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(9,16,16,5), for 4 states: ~6s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(19,32,32,5), for 4 states: ~40s</a:t>
            </a:r>
          </a:p>
        </p:txBody>
      </p:sp>
    </p:spTree>
    <p:extLst>
      <p:ext uri="{BB962C8B-B14F-4D97-AF65-F5344CB8AC3E}">
        <p14:creationId xmlns:p14="http://schemas.microsoft.com/office/powerpoint/2010/main" val="4163209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4B633-B1EA-FB6A-7B0A-91597A34B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10903-C61A-B633-D3A2-3CBB68F5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108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2989BD-4474-BBD2-10A4-36B12AD6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71" y="181976"/>
            <a:ext cx="8673992" cy="6539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3C840D3-1763-C039-CB64-4DE1D5F7345B}"/>
                  </a:ext>
                </a:extLst>
              </p:cNvPr>
              <p:cNvSpPr txBox="1"/>
              <p:nvPr/>
            </p:nvSpPr>
            <p:spPr>
              <a:xfrm>
                <a:off x="5424330" y="6303799"/>
                <a:ext cx="831894" cy="3148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sweep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3C840D3-1763-C039-CB64-4DE1D5F73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330" y="6303799"/>
                <a:ext cx="831894" cy="314894"/>
              </a:xfrm>
              <a:prstGeom prst="rect">
                <a:avLst/>
              </a:prstGeom>
              <a:blipFill>
                <a:blip r:embed="rId3"/>
                <a:stretch>
                  <a:fillRect l="-3676" r="-6618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62525F2-667B-99EE-8265-E2170997161A}"/>
                  </a:ext>
                </a:extLst>
              </p:cNvPr>
              <p:cNvSpPr txBox="1"/>
              <p:nvPr/>
            </p:nvSpPr>
            <p:spPr>
              <a:xfrm rot="16200000">
                <a:off x="1372683" y="3156961"/>
                <a:ext cx="97142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62525F2-667B-99EE-8265-E2170997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72683" y="3156961"/>
                <a:ext cx="971420" cy="307777"/>
              </a:xfrm>
              <a:prstGeom prst="rect">
                <a:avLst/>
              </a:prstGeom>
              <a:blipFill>
                <a:blip r:embed="rId4"/>
                <a:stretch>
                  <a:fillRect l="-2000" t="-8750" r="-38000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0343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018F2-231E-D0AA-6964-AED0B04B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4F1A8-A851-BC4C-7B7D-3F6CB8FF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2C76B-9235-ADB6-F568-15BDE44F5A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 dirty="0"/>
              <a:t>New Convergence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83759F-C21F-C289-93BC-74D7754D26EF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2535DD-DCAD-BDB2-F518-CEFED413A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82" y="1314857"/>
            <a:ext cx="7278963" cy="5459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98D8D6C-F4DB-FC65-66E5-42A111F50208}"/>
                  </a:ext>
                </a:extLst>
              </p:cNvPr>
              <p:cNvSpPr txBox="1"/>
              <p:nvPr/>
            </p:nvSpPr>
            <p:spPr>
              <a:xfrm>
                <a:off x="5530862" y="6428086"/>
                <a:ext cx="831894" cy="3148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sweep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98D8D6C-F4DB-FC65-66E5-42A111F50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862" y="6428086"/>
                <a:ext cx="831894" cy="314894"/>
              </a:xfrm>
              <a:prstGeom prst="rect">
                <a:avLst/>
              </a:prstGeom>
              <a:blipFill>
                <a:blip r:embed="rId3"/>
                <a:stretch>
                  <a:fillRect l="-3650" r="-5839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F863E0D-7FB9-00F2-39C3-04DCC4D7CFCB}"/>
                  </a:ext>
                </a:extLst>
              </p:cNvPr>
              <p:cNvSpPr txBox="1"/>
              <p:nvPr/>
            </p:nvSpPr>
            <p:spPr>
              <a:xfrm rot="16200000">
                <a:off x="2054202" y="3835483"/>
                <a:ext cx="12373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0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ariance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F863E0D-7FB9-00F2-39C3-04DCC4D7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54202" y="3835483"/>
                <a:ext cx="1237390" cy="307777"/>
              </a:xfrm>
              <a:prstGeom prst="rect">
                <a:avLst/>
              </a:prstGeom>
              <a:blipFill>
                <a:blip r:embed="rId4"/>
                <a:stretch>
                  <a:fillRect t="-2463" r="-7843" b="-3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39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4533B5F-AF84-D08C-4436-5C66DCC5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008B-D567-4AAC-80E4-0DB61044E63D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9BACBF-C17A-404C-10E1-C0B348D7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F34A7E-F544-3AA2-4DA6-B9D51A5C24E5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E64B4D-AFD0-F846-420C-DFEB56BFAB5A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Josephson Junction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3EB2070-C97C-448B-AF4A-8644123F676C}"/>
              </a:ext>
            </a:extLst>
          </p:cNvPr>
          <p:cNvGrpSpPr/>
          <p:nvPr/>
        </p:nvGrpSpPr>
        <p:grpSpPr>
          <a:xfrm>
            <a:off x="-1129413" y="1278788"/>
            <a:ext cx="6919095" cy="2677950"/>
            <a:chOff x="-811371" y="2546224"/>
            <a:chExt cx="7361947" cy="2842472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A789B036-FB8C-51D4-D659-AA591521695B}"/>
                </a:ext>
              </a:extLst>
            </p:cNvPr>
            <p:cNvGrpSpPr/>
            <p:nvPr/>
          </p:nvGrpSpPr>
          <p:grpSpPr>
            <a:xfrm>
              <a:off x="1434904" y="2832295"/>
              <a:ext cx="2869809" cy="2556401"/>
              <a:chOff x="1434904" y="2832295"/>
              <a:chExt cx="2869809" cy="255640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CCABFA2-EBF4-0114-CF87-CBD63B73F302}"/>
                  </a:ext>
                </a:extLst>
              </p:cNvPr>
              <p:cNvSpPr/>
              <p:nvPr/>
            </p:nvSpPr>
            <p:spPr>
              <a:xfrm>
                <a:off x="1434904" y="2832295"/>
                <a:ext cx="2869809" cy="111603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79F3BB-E485-B7DC-A654-56EA834EC58D}"/>
                  </a:ext>
                </a:extLst>
              </p:cNvPr>
              <p:cNvSpPr/>
              <p:nvPr/>
            </p:nvSpPr>
            <p:spPr>
              <a:xfrm>
                <a:off x="1434904" y="4272660"/>
                <a:ext cx="2869809" cy="111603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44906E-6C07-9120-1C64-D62C86583BF3}"/>
                  </a:ext>
                </a:extLst>
              </p:cNvPr>
              <p:cNvSpPr/>
              <p:nvPr/>
            </p:nvSpPr>
            <p:spPr>
              <a:xfrm>
                <a:off x="1434904" y="3947416"/>
                <a:ext cx="2869809" cy="326158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334CCB7C-8B5B-7485-181D-5A360E59269C}"/>
                </a:ext>
              </a:extLst>
            </p:cNvPr>
            <p:cNvSpPr txBox="1"/>
            <p:nvPr/>
          </p:nvSpPr>
          <p:spPr>
            <a:xfrm>
              <a:off x="625905" y="3040986"/>
              <a:ext cx="4515035" cy="3920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Superconductor</a:t>
              </a:r>
            </a:p>
          </p:txBody>
        </p:sp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7B7D2B10-145C-7049-458D-AA4FC2DA2987}"/>
                </a:ext>
              </a:extLst>
            </p:cNvPr>
            <p:cNvSpPr txBox="1"/>
            <p:nvPr/>
          </p:nvSpPr>
          <p:spPr>
            <a:xfrm>
              <a:off x="-811371" y="4750140"/>
              <a:ext cx="7361947" cy="3920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Superconductor</a:t>
              </a:r>
            </a:p>
          </p:txBody>
        </p:sp>
        <p:cxnSp>
          <p:nvCxnSpPr>
            <p:cNvPr id="12" name="Straight Arrow Connector 16">
              <a:extLst>
                <a:ext uri="{FF2B5EF4-FFF2-40B4-BE49-F238E27FC236}">
                  <a16:creationId xmlns:a16="http://schemas.microsoft.com/office/drawing/2014/main" id="{5890D139-1433-1A1B-F1ED-A6CD2727EC70}"/>
                </a:ext>
              </a:extLst>
            </p:cNvPr>
            <p:cNvCxnSpPr/>
            <p:nvPr/>
          </p:nvCxnSpPr>
          <p:spPr>
            <a:xfrm flipH="1">
              <a:off x="4368969" y="2948144"/>
              <a:ext cx="703298" cy="11256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289A6222-4397-8389-2FBC-CB905DE99F0B}"/>
                </a:ext>
              </a:extLst>
            </p:cNvPr>
            <p:cNvSpPr txBox="1"/>
            <p:nvPr/>
          </p:nvSpPr>
          <p:spPr>
            <a:xfrm>
              <a:off x="4430676" y="2546224"/>
              <a:ext cx="1898455" cy="39202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Tunnel Barrier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0EBAB42B-FDD4-23D4-54F7-E04C6F3D50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1869" y="3821016"/>
              <a:ext cx="3010" cy="53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00E3BFA2-475D-57AD-104A-1FD0ADE611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4569" y="3821016"/>
              <a:ext cx="3010" cy="53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E674D3BF-D6AD-46B4-F275-73114862AC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5600" y="3821016"/>
              <a:ext cx="3010" cy="53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1B207CD-D09D-FEDB-C8BD-BBDBC8413773}"/>
                </a:ext>
              </a:extLst>
            </p:cNvPr>
            <p:cNvSpPr txBox="1"/>
            <p:nvPr/>
          </p:nvSpPr>
          <p:spPr>
            <a:xfrm>
              <a:off x="1911798" y="3878762"/>
              <a:ext cx="627410" cy="4736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200" b="1">
                  <a:solidFill>
                    <a:srgbClr val="FF0000"/>
                  </a:solidFill>
                  <a:ea typeface="+mn-lt"/>
                  <a:cs typeface="+mn-lt"/>
                </a:rPr>
                <a:t>2e</a:t>
              </a:r>
              <a:endParaRPr lang="fr-FR" sz="2200" b="1">
                <a:solidFill>
                  <a:srgbClr val="FF0000"/>
                </a:solidFill>
              </a:endParaRPr>
            </a:p>
          </p:txBody>
        </p:sp>
      </p:grpSp>
      <p:pic>
        <p:nvPicPr>
          <p:cNvPr id="27" name="Picture 9" descr="Une image contenant outil, lime en acier&#10;&#10;Le contenu généré par l’IA peut être incorrect.">
            <a:extLst>
              <a:ext uri="{FF2B5EF4-FFF2-40B4-BE49-F238E27FC236}">
                <a16:creationId xmlns:a16="http://schemas.microsoft.com/office/drawing/2014/main" id="{436A67C7-FD42-A5C0-C6B7-4AF80107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00" t="2956" r="9600" b="18575"/>
          <a:stretch>
            <a:fillRect/>
          </a:stretch>
        </p:blipFill>
        <p:spPr>
          <a:xfrm>
            <a:off x="4399610" y="2394053"/>
            <a:ext cx="771811" cy="646816"/>
          </a:xfrm>
          <a:prstGeom prst="rect">
            <a:avLst/>
          </a:prstGeom>
        </p:spPr>
      </p:pic>
      <p:pic>
        <p:nvPicPr>
          <p:cNvPr id="26" name="Image 25" descr="Une image contenant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EF7E89CE-A792-1BDA-473F-E7A72234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282" y="1582904"/>
            <a:ext cx="553279" cy="2367584"/>
          </a:xfrm>
          <a:prstGeom prst="rect">
            <a:avLst/>
          </a:prstGeom>
        </p:spPr>
      </p:pic>
      <p:pic>
        <p:nvPicPr>
          <p:cNvPr id="31" name="Image 3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4315392A-C70F-799D-61C1-D7312CAE5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559" y="5035269"/>
            <a:ext cx="5946588" cy="655702"/>
          </a:xfrm>
          <a:prstGeom prst="rect">
            <a:avLst/>
          </a:prstGeom>
        </p:spPr>
      </p:pic>
      <p:pic>
        <p:nvPicPr>
          <p:cNvPr id="4" name="Picture 3" descr="Image from : https://nqisrc.org/improved-coherence-in-optically-defined-niobium-trilayer-junction-qubits/">
            <a:extLst>
              <a:ext uri="{FF2B5EF4-FFF2-40B4-BE49-F238E27FC236}">
                <a16:creationId xmlns:a16="http://schemas.microsoft.com/office/drawing/2014/main" id="{B1421109-94F2-1457-BB8E-58DF1D9458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44" t="71" r="12633" b="8831"/>
          <a:stretch>
            <a:fillRect/>
          </a:stretch>
        </p:blipFill>
        <p:spPr>
          <a:xfrm>
            <a:off x="7440200" y="1564290"/>
            <a:ext cx="4337720" cy="2665812"/>
          </a:xfrm>
          <a:prstGeom prst="rect">
            <a:avLst/>
          </a:prstGeom>
        </p:spPr>
      </p:pic>
      <p:sp>
        <p:nvSpPr>
          <p:cNvPr id="24" name="ZoneTexte 18">
            <a:extLst>
              <a:ext uri="{FF2B5EF4-FFF2-40B4-BE49-F238E27FC236}">
                <a16:creationId xmlns:a16="http://schemas.microsoft.com/office/drawing/2014/main" id="{509C772C-D0BD-5174-E356-9F811B0D0834}"/>
              </a:ext>
            </a:extLst>
          </p:cNvPr>
          <p:cNvSpPr txBox="1"/>
          <p:nvPr/>
        </p:nvSpPr>
        <p:spPr>
          <a:xfrm>
            <a:off x="2233285" y="2527401"/>
            <a:ext cx="589669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>
                <a:solidFill>
                  <a:srgbClr val="FF0000"/>
                </a:solidFill>
                <a:ea typeface="+mn-lt"/>
                <a:cs typeface="+mn-lt"/>
              </a:rPr>
              <a:t>2e</a:t>
            </a:r>
            <a:endParaRPr lang="fr-FR" sz="2200" b="1">
              <a:solidFill>
                <a:srgbClr val="FF0000"/>
              </a:solidFill>
            </a:endParaRPr>
          </a:p>
        </p:txBody>
      </p:sp>
      <p:sp>
        <p:nvSpPr>
          <p:cNvPr id="33" name="ZoneTexte 18">
            <a:extLst>
              <a:ext uri="{FF2B5EF4-FFF2-40B4-BE49-F238E27FC236}">
                <a16:creationId xmlns:a16="http://schemas.microsoft.com/office/drawing/2014/main" id="{221620EA-2AFB-DABD-C4EB-22416B27A0CA}"/>
              </a:ext>
            </a:extLst>
          </p:cNvPr>
          <p:cNvSpPr txBox="1"/>
          <p:nvPr/>
        </p:nvSpPr>
        <p:spPr>
          <a:xfrm>
            <a:off x="3014576" y="2527401"/>
            <a:ext cx="589669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>
                <a:solidFill>
                  <a:srgbClr val="FF0000"/>
                </a:solidFill>
                <a:ea typeface="+mn-lt"/>
                <a:cs typeface="+mn-lt"/>
              </a:rPr>
              <a:t>2e</a:t>
            </a:r>
            <a:endParaRPr lang="fr-FR" sz="2200" b="1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5887EC-4E93-0C8F-544D-2486FF674F3A}"/>
              </a:ext>
            </a:extLst>
          </p:cNvPr>
          <p:cNvSpPr txBox="1"/>
          <p:nvPr/>
        </p:nvSpPr>
        <p:spPr>
          <a:xfrm>
            <a:off x="279232" y="1873844"/>
            <a:ext cx="690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15E9F9-DA08-6E06-229C-D2F89304D4A3}"/>
              </a:ext>
            </a:extLst>
          </p:cNvPr>
          <p:cNvSpPr txBox="1"/>
          <p:nvPr/>
        </p:nvSpPr>
        <p:spPr>
          <a:xfrm>
            <a:off x="279232" y="3326126"/>
            <a:ext cx="690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FE7B7C-73EA-2064-673B-1F16C3EC967B}"/>
              </a:ext>
            </a:extLst>
          </p:cNvPr>
          <p:cNvSpPr txBox="1"/>
          <p:nvPr/>
        </p:nvSpPr>
        <p:spPr>
          <a:xfrm>
            <a:off x="144762" y="2528267"/>
            <a:ext cx="82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AlOx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53368E-A331-1236-7F30-DE43127A4883}"/>
              </a:ext>
            </a:extLst>
          </p:cNvPr>
          <p:cNvSpPr txBox="1"/>
          <p:nvPr/>
        </p:nvSpPr>
        <p:spPr>
          <a:xfrm>
            <a:off x="9039483" y="42388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solidFill>
                  <a:schemeClr val="bg2">
                    <a:lumMod val="49000"/>
                  </a:schemeClr>
                </a:solidFill>
              </a:rPr>
              <a:t>Source : NQISRC</a:t>
            </a:r>
          </a:p>
        </p:txBody>
      </p:sp>
    </p:spTree>
    <p:extLst>
      <p:ext uri="{BB962C8B-B14F-4D97-AF65-F5344CB8AC3E}">
        <p14:creationId xmlns:p14="http://schemas.microsoft.com/office/powerpoint/2010/main" val="32513887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67E763-7284-D424-9C39-DE08EBE0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110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EA9B0C-6933-DFFB-0E18-4F54D7F46B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8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571ED-10EF-F482-B940-D479E46F3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1C7A32-7FAB-A994-C9D9-5AC19B71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1BEA-6E44-467A-8609-415EB2596E95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44158CD-ABFA-5775-826D-22F60F18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20BCB-C34F-3D82-4501-C2097C7ADDDD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A5647A-E8E6-A259-5F28-1E74D46BB0E3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59A1878A-8891-4502-1E52-46CBB0B5F7D5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12B39371-7315-9185-2D4A-2D010BFF0278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8AA6B84D-3A6F-ED22-E544-F767A6280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6FA000B-1884-2618-38EE-AF80315AA9F7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2ABAAEA5-572E-6B61-4C51-113676478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B164464E-30A4-6437-EC76-EFB51897B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A2C73F52-A0B5-FA2B-1B01-0E20BE418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3CF551ED-BCD5-0CC9-EA38-546598051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1E505ADC-7D9B-151A-E3A2-5E9A1E0BF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F45F9463-8E3A-AC82-0A83-47931D98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E38B89BE-2CEF-E8B9-B6B9-25460E3BB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8EAE5736-D72A-DB86-9FE7-C21D216E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BF55D86-E545-57A4-0ECD-D743BD8E6021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69246C0-AFF1-8FB0-1B33-9A69DE9008C3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6CBE6B0-7598-DA32-8CAD-FD90B031B5F2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08DE748-8F29-603B-7F2F-8B4236B39566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638D6C9-E9C1-3AA3-B9BD-14CDB4561E9A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C3E7CCD-BF27-1AF0-5A2C-B2446F183C50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FCB0950-FD4B-1C89-0809-23808BD3D6CC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F7B5C1C-0DC0-0589-D6F4-170EF1724AAB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14">
            <a:extLst>
              <a:ext uri="{FF2B5EF4-FFF2-40B4-BE49-F238E27FC236}">
                <a16:creationId xmlns:a16="http://schemas.microsoft.com/office/drawing/2014/main" id="{030DFB80-F6A4-035A-B5D0-A16FEBBBC9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634" t="14220" r="29859" b="39937"/>
          <a:stretch>
            <a:fillRect/>
          </a:stretch>
        </p:blipFill>
        <p:spPr>
          <a:xfrm>
            <a:off x="6740135" y="1222924"/>
            <a:ext cx="641438" cy="376777"/>
          </a:xfrm>
          <a:prstGeom prst="rect">
            <a:avLst/>
          </a:prstGeom>
        </p:spPr>
      </p:pic>
      <p:pic>
        <p:nvPicPr>
          <p:cNvPr id="11" name="Picture 10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E42E15AE-88F8-490B-BDA5-13A656F49CE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76951" b="1471"/>
          <a:stretch>
            <a:fillRect/>
          </a:stretch>
        </p:blipFill>
        <p:spPr>
          <a:xfrm>
            <a:off x="2244019" y="4813065"/>
            <a:ext cx="1777829" cy="1258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5FCC7C-D57E-AFDF-112A-D8407E45E49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360" r="81342" b="1351"/>
          <a:stretch>
            <a:fillRect/>
          </a:stretch>
        </p:blipFill>
        <p:spPr>
          <a:xfrm>
            <a:off x="3051628" y="5848489"/>
            <a:ext cx="854470" cy="68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5EB934-3FCF-BC41-C23D-EA90E6BA8D88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319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5C12-89ED-0BEA-3DCC-DE68D63C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78EC8D-57B4-D883-5722-FA5912ED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40D2-D5A6-4661-B40E-3D822D620CD0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5E71C9-A39F-2FBF-20DC-5F8A5036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70CF3E-018B-F718-6EAC-8A07101B3B44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26634E-27EE-926A-ADA0-2C484C767E2F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573F370F-EEA8-C610-B5B5-9BBCBC701AAC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E1C33C3E-1A82-8CF0-D8C7-F4F6DD5E57E0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27D518B1-D187-112E-A365-31A400485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20D4A4-2745-1315-786C-8F675D4D3ED3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32E5208D-9C36-18C0-E538-036750348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CAB98FBE-5EDC-86CE-3274-84F81807D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5ED192A5-312B-85AD-7C4F-706591743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DF233670-3BB1-0EA5-0A95-66123D37A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C10E5E8E-4619-75F0-D6F3-4DF2379BE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19" name="Picture 14">
              <a:extLst>
                <a:ext uri="{FF2B5EF4-FFF2-40B4-BE49-F238E27FC236}">
                  <a16:creationId xmlns:a16="http://schemas.microsoft.com/office/drawing/2014/main" id="{38CFBD73-86F9-5C46-7AB8-B489FE09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5634" t="14220" r="29859" b="39937"/>
            <a:stretch>
              <a:fillRect/>
            </a:stretch>
          </p:blipFill>
          <p:spPr>
            <a:xfrm>
              <a:off x="7077924" y="1858199"/>
              <a:ext cx="810351" cy="470215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DF4582A8-6D0D-E4D1-1846-BE030C3D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D6B62017-FE48-B7C8-CE78-B1F698C5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3714FD92-B154-1FC7-3373-DB8619139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49274B4-2BA6-5F7A-6A37-A1D6DB13BE01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52B0B2A-234F-C6B7-BA4C-3C3D312465BE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E632AF6-8FF5-4244-8301-EDC17ED83A3F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4046344-ABCC-8FD8-BFFD-9458DEB2BDF5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7F2804E-1262-D094-50FB-61449EAEB170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CD1FA7-871B-FE84-70F7-782B96ECC973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DE19407-2798-0FD5-3174-E0DFB8001743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B361AB6-373B-E842-C765-08FDE9BF0DA9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85AD46D-1FEF-4EB0-F5B2-2C872A7AB419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1E467-5BB5-CDC6-C135-4D72C4226428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</a:t>
            </a:r>
          </a:p>
        </p:txBody>
      </p:sp>
      <p:pic>
        <p:nvPicPr>
          <p:cNvPr id="16" name="Picture 15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A14B25CD-17C5-DA16-9502-5917CAD03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2808" r="63462"/>
          <a:stretch>
            <a:fillRect/>
          </a:stretch>
        </p:blipFill>
        <p:spPr>
          <a:xfrm>
            <a:off x="2244019" y="4777221"/>
            <a:ext cx="2818350" cy="13129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F3F5A8-9544-CCA7-9ACE-0B77DFB194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360" r="30355" b="1351"/>
          <a:stretch>
            <a:fillRect/>
          </a:stretch>
        </p:blipFill>
        <p:spPr>
          <a:xfrm>
            <a:off x="3051628" y="5848489"/>
            <a:ext cx="3145239" cy="68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3E318-7C5C-06C0-D5A2-D8AE322CCB47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767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D81CD-E2A3-2D2F-DEA0-5BD208482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AFC14A-F546-1F07-D52D-459CC12F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7C7C-BA78-4998-AD27-63BC8AA75300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23CF603-DFFE-EB44-6A7D-838B5C9D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E3737-D4CC-6816-0045-0AE923F1F836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0C0B03-E3C9-5249-86E8-466BC96AEEEC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C1DEC929-ECD3-5753-7E64-B820E31437F5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3C70175D-FB36-7879-EA29-65E698E052A4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F278E22B-674C-9825-2C2F-D8303523B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F87CECC-4742-7D9E-94C7-A9B918310DA9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E9B19725-58AA-2050-4E16-7664CA218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F82C0401-BAE7-C728-9F70-7D703A208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1EBED53D-EAAD-35BF-5CA8-5F088A484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CF73F789-F727-1B78-301F-E838750F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E71DBE22-A1FF-ABA3-BEBC-4FE72EB8F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19" name="Picture 14">
              <a:extLst>
                <a:ext uri="{FF2B5EF4-FFF2-40B4-BE49-F238E27FC236}">
                  <a16:creationId xmlns:a16="http://schemas.microsoft.com/office/drawing/2014/main" id="{EF6FD902-5BF4-C132-F746-3D30E5389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5634" t="14220" r="29859" b="39937"/>
            <a:stretch>
              <a:fillRect/>
            </a:stretch>
          </p:blipFill>
          <p:spPr>
            <a:xfrm>
              <a:off x="7077924" y="1858199"/>
              <a:ext cx="810351" cy="470215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EBE3DC8D-4661-3254-8A42-D0CE0A9E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7C6ED384-ECB3-FBEF-DE00-243610979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95F15D37-881D-A244-9D4B-E3F158A9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062C01B-38AD-2E93-F8A6-B2B59D2058B9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0043278-428A-D847-20F7-A3301EDDCF25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DEFA07F-7491-EA47-A8D3-56A264CDA640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144B76B-5233-6254-8DB5-E42DD7FAFD08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9A20C91-5BFA-2EC7-B546-3D5CDE135E7B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FDC977A-F8F6-F7C5-9317-15CF7CFB6D89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BB84820-3793-782F-2764-98EBF48750EB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EDD8CCB-ACE1-C74F-E563-158219A8A229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0D956EE-459C-354B-A420-4E152AA57FB9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3B211-CE9A-B0A7-432C-FB22F8562E53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(3 Modes)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Picture 15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1F603C74-CCB1-E515-0B28-38722413073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2808" r="63462"/>
          <a:stretch>
            <a:fillRect/>
          </a:stretch>
        </p:blipFill>
        <p:spPr>
          <a:xfrm>
            <a:off x="2244019" y="4777221"/>
            <a:ext cx="2818350" cy="13129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454ADF-A6F2-6063-D537-53FC830A691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360" r="30355" b="1351"/>
          <a:stretch>
            <a:fillRect/>
          </a:stretch>
        </p:blipFill>
        <p:spPr>
          <a:xfrm>
            <a:off x="3051628" y="5848489"/>
            <a:ext cx="3145239" cy="68358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8E1DD9-B38D-D146-D5B9-4DD6D0ECC37A}"/>
              </a:ext>
            </a:extLst>
          </p:cNvPr>
          <p:cNvSpPr/>
          <p:nvPr/>
        </p:nvSpPr>
        <p:spPr>
          <a:xfrm>
            <a:off x="3660863" y="3039061"/>
            <a:ext cx="163223" cy="1554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2B3F00-2D91-7D66-DF2B-6946D6077556}"/>
              </a:ext>
            </a:extLst>
          </p:cNvPr>
          <p:cNvSpPr/>
          <p:nvPr/>
        </p:nvSpPr>
        <p:spPr>
          <a:xfrm>
            <a:off x="5150743" y="3039061"/>
            <a:ext cx="163223" cy="1554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BAF370-6C38-B917-313C-ADD0FA6892A6}"/>
              </a:ext>
            </a:extLst>
          </p:cNvPr>
          <p:cNvSpPr/>
          <p:nvPr/>
        </p:nvSpPr>
        <p:spPr>
          <a:xfrm>
            <a:off x="4417176" y="1606045"/>
            <a:ext cx="163223" cy="1554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628F3-70BA-98CC-9EA4-1A55C7A7D5EA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946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4720-3517-7571-ED12-E8CE26191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>
            <a:extLst>
              <a:ext uri="{FF2B5EF4-FFF2-40B4-BE49-F238E27FC236}">
                <a16:creationId xmlns:a16="http://schemas.microsoft.com/office/drawing/2014/main" id="{097DB234-5970-3C0F-238F-22FA9C99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4" t="14220" r="29859" b="39937"/>
          <a:stretch>
            <a:fillRect/>
          </a:stretch>
        </p:blipFill>
        <p:spPr>
          <a:xfrm>
            <a:off x="6740135" y="1222924"/>
            <a:ext cx="641438" cy="376777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DBD74CA-F166-24EB-0986-9B0697F6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4151-E0CC-4883-8097-725F235C1351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54E91-4067-4A5D-E6E6-D7C75F7F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3A55A0-5AA6-A885-63D6-112D9B4DE4A9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5A8EE5-5A9E-C098-42AE-2DBCC7EE5B8C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918E8890-FD1D-163D-2A90-8A8B48C9084D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A0231D0F-1C31-D545-2A3D-BF290A831C23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AD615CFC-488A-648B-A2B2-5C20A330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E723BD0-4F62-4471-305F-5617CD6078F9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874F72D8-B3DD-4CFB-34C2-BF34939EB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638EB2CD-713F-D443-6410-5232A01EA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1EE8ED4B-763E-3BD1-8F35-6E63A31D6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21B686C9-FB11-E96A-B8A6-2551771B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2B061E3B-231F-C2E4-6D8F-F67010E7C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1CCC4B7C-9CA4-157A-B12E-4BECC6BAD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3A70317E-0C3F-C34F-394D-DF4059A2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72099657-90A4-F09D-01F0-3CDBF355A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C641243-EF2C-8E49-7EB0-406F16F00213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A43589B-0029-FF18-DB29-70CE375095E7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1DB3AA7-090B-E569-F0F6-F092A664EDED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E9B9EFF-A0E7-3A29-8FC6-E2F0BAD66F34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E76E904-E6EA-CF0C-244B-2F6B81890C8D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3C0A28A-ACBA-18AC-63BF-89C71AA4A510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2A8F0AA-2730-59FD-1149-0A458D4FA1D3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39FFA73-05FF-3CB4-8F8F-089B7AE363A5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EA35B-045D-1870-368A-1765233DC66D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291FC-354A-60A2-C244-9B87BECB5D97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 (3 Modes)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12BDD5-F80D-3349-B1AE-938DD7DBF360}"/>
              </a:ext>
            </a:extLst>
          </p:cNvPr>
          <p:cNvSpPr/>
          <p:nvPr/>
        </p:nvSpPr>
        <p:spPr>
          <a:xfrm>
            <a:off x="7563406" y="1073539"/>
            <a:ext cx="2315259" cy="3691148"/>
          </a:xfrm>
          <a:prstGeom prst="rect">
            <a:avLst/>
          </a:prstGeom>
          <a:solidFill>
            <a:srgbClr val="5F97B8">
              <a:alpha val="30000"/>
            </a:srgbClr>
          </a:solidFill>
          <a:ln w="57150">
            <a:solidFill>
              <a:srgbClr val="356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B4B73-F85D-F8F9-14AB-433284A48CF9}"/>
              </a:ext>
            </a:extLst>
          </p:cNvPr>
          <p:cNvSpPr txBox="1"/>
          <p:nvPr/>
        </p:nvSpPr>
        <p:spPr>
          <a:xfrm>
            <a:off x="7350459" y="61767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356289"/>
                </a:solidFill>
              </a:rPr>
              <a:t>RESONATOR</a:t>
            </a:r>
            <a:endParaRPr lang="en-US">
              <a:solidFill>
                <a:srgbClr val="356289"/>
              </a:solidFill>
            </a:endParaRPr>
          </a:p>
        </p:txBody>
      </p:sp>
      <p:pic>
        <p:nvPicPr>
          <p:cNvPr id="14" name="Picture 13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0466A32B-9411-926D-AEF3-1E776F46B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3249" r="42821"/>
          <a:stretch>
            <a:fillRect/>
          </a:stretch>
        </p:blipFill>
        <p:spPr>
          <a:xfrm>
            <a:off x="2244019" y="4771589"/>
            <a:ext cx="4410466" cy="1318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BFE069-E248-CE5B-C5AB-2DF6FEB54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791" y="5848489"/>
            <a:ext cx="4492832" cy="692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2132A8-35AC-A7EA-6551-4302BEDA97F3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714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4B773-9B87-5C3A-A09B-A7563BDBE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>
            <a:extLst>
              <a:ext uri="{FF2B5EF4-FFF2-40B4-BE49-F238E27FC236}">
                <a16:creationId xmlns:a16="http://schemas.microsoft.com/office/drawing/2014/main" id="{9A8E389A-D3E8-A3CF-08E3-B96A5057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4" t="14220" r="29859" b="39937"/>
          <a:stretch>
            <a:fillRect/>
          </a:stretch>
        </p:blipFill>
        <p:spPr>
          <a:xfrm>
            <a:off x="6740135" y="1222924"/>
            <a:ext cx="641438" cy="376777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6F384E-CCF7-2516-27FC-B6B62F52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E42A-E3A6-4ADF-8BF7-50D56F0E5547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52C513-83E6-FC85-4E97-0EDD8EFB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42D40-75A0-470A-1056-9A5540F55A22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593370-A567-A3B3-AD0D-9CAC00712603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A2331-83D1-0D13-714F-FBF074ACFE5E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 (3 Modes)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B7980-3BE4-6654-46C3-8FEFC706AFF6}"/>
              </a:ext>
            </a:extLst>
          </p:cNvPr>
          <p:cNvSpPr txBox="1"/>
          <p:nvPr/>
        </p:nvSpPr>
        <p:spPr>
          <a:xfrm>
            <a:off x="7350459" y="61767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356289"/>
                </a:solidFill>
              </a:rPr>
              <a:t>RESONATOR</a:t>
            </a:r>
            <a:endParaRPr lang="en-US">
              <a:solidFill>
                <a:srgbClr val="356289"/>
              </a:solidFill>
            </a:endParaRPr>
          </a:p>
        </p:txBody>
      </p:sp>
      <p:pic>
        <p:nvPicPr>
          <p:cNvPr id="14" name="Picture 13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C078F90C-04A8-CB23-9645-922BB1C5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559" r="-203"/>
          <a:stretch>
            <a:fillRect/>
          </a:stretch>
        </p:blipFill>
        <p:spPr>
          <a:xfrm>
            <a:off x="2244019" y="4765744"/>
            <a:ext cx="7729086" cy="1322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D68939-7726-66B6-BA47-2723822AF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791" y="5848489"/>
            <a:ext cx="4492832" cy="692943"/>
          </a:xfrm>
          <a:prstGeom prst="rect">
            <a:avLst/>
          </a:prstGeom>
        </p:spPr>
      </p:pic>
      <p:grpSp>
        <p:nvGrpSpPr>
          <p:cNvPr id="65" name="Groupe 134">
            <a:extLst>
              <a:ext uri="{FF2B5EF4-FFF2-40B4-BE49-F238E27FC236}">
                <a16:creationId xmlns:a16="http://schemas.microsoft.com/office/drawing/2014/main" id="{FC37F427-8136-1DBB-4345-4B4FCECDD9F0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46" name="Group 22">
              <a:extLst>
                <a:ext uri="{FF2B5EF4-FFF2-40B4-BE49-F238E27FC236}">
                  <a16:creationId xmlns:a16="http://schemas.microsoft.com/office/drawing/2014/main" id="{E9599421-4020-3B62-EAE7-9AFF3CF3B1CD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61" name="Graphic 7">
                <a:extLst>
                  <a:ext uri="{FF2B5EF4-FFF2-40B4-BE49-F238E27FC236}">
                    <a16:creationId xmlns:a16="http://schemas.microsoft.com/office/drawing/2014/main" id="{3450BBD3-C760-F8A4-8887-074200B65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B9FA273-BD0E-43F6-B62E-2BB07D58FF3C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A4D9EDD0-A267-6CAB-FF5F-1549025E8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6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4521ADEF-3A2B-D528-13D4-E462A8E4E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A70D6B6D-0C15-02A0-C406-5517FA6CB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48" name="Picture 10">
              <a:extLst>
                <a:ext uri="{FF2B5EF4-FFF2-40B4-BE49-F238E27FC236}">
                  <a16:creationId xmlns:a16="http://schemas.microsoft.com/office/drawing/2014/main" id="{ADB52950-7F93-5EF4-A0CC-A35F6AD81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83B4AE76-678D-4F06-6A05-3267C4DE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50" name="Picture 15">
              <a:extLst>
                <a:ext uri="{FF2B5EF4-FFF2-40B4-BE49-F238E27FC236}">
                  <a16:creationId xmlns:a16="http://schemas.microsoft.com/office/drawing/2014/main" id="{02EA489F-C269-64F1-C8D5-2AFC6969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5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67291E7D-BC22-4389-34E7-45667FBB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5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BDE0F39E-AC10-977C-9093-C0785807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6B679B-C512-54A9-9324-BA0C05A5389A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185A51E-CF7A-32B5-542A-6132A543EC85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FC1649-2243-1111-ACE1-0FEDCBBD86DB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89D95BD-E49C-7EA6-DA5D-D87D6515B7FA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BF375D-FCF5-1986-E57E-0FEC57B02C1B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F6249B9-92C8-3390-9986-352D9AD0425A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EF471FF-4271-1D06-9ACD-767085E43664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2FFECD8-3C2A-7DA0-72F4-758D4BAF7D64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05DE1DA-FF0D-48EE-2712-C2BD78A89AF0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5CD222E-E7C9-EB03-81D0-D88C370EC7FA}"/>
              </a:ext>
            </a:extLst>
          </p:cNvPr>
          <p:cNvSpPr/>
          <p:nvPr/>
        </p:nvSpPr>
        <p:spPr>
          <a:xfrm>
            <a:off x="7563406" y="1073539"/>
            <a:ext cx="2315259" cy="3691148"/>
          </a:xfrm>
          <a:prstGeom prst="rect">
            <a:avLst/>
          </a:prstGeom>
          <a:solidFill>
            <a:srgbClr val="5F97B8">
              <a:alpha val="30000"/>
            </a:srgbClr>
          </a:solidFill>
          <a:ln w="57150">
            <a:solidFill>
              <a:srgbClr val="356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0956B87-00A8-B279-3749-A47457A81F15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967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FE318-F2E2-9E21-2BB3-3D88C94DE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BF1EAD-440B-AC9D-464D-325E3753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4893-E7F4-4001-A5CE-0FD81DCD8E75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55FF9-4D59-D033-A97C-4BD8EBBE8370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AD719D-0D2D-07C5-A3FE-8EB5E83FCFC5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43201-F8C8-801D-B5CC-7818EBF5EDC4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 (3 Modes)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4D2717-0AE7-9E20-E748-A07263C9F824}"/>
              </a:ext>
            </a:extLst>
          </p:cNvPr>
          <p:cNvSpPr txBox="1"/>
          <p:nvPr/>
        </p:nvSpPr>
        <p:spPr>
          <a:xfrm>
            <a:off x="7350459" y="61767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356289"/>
                </a:solidFill>
              </a:rPr>
              <a:t>RESONATOR</a:t>
            </a:r>
            <a:endParaRPr lang="en-US">
              <a:solidFill>
                <a:srgbClr val="356289"/>
              </a:solidFill>
            </a:endParaRPr>
          </a:p>
        </p:txBody>
      </p:sp>
      <p:pic>
        <p:nvPicPr>
          <p:cNvPr id="14" name="Picture 13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86750D9B-2101-5358-ADF0-E415AD06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559" r="-203"/>
          <a:stretch>
            <a:fillRect/>
          </a:stretch>
        </p:blipFill>
        <p:spPr>
          <a:xfrm>
            <a:off x="2244019" y="4765744"/>
            <a:ext cx="7729086" cy="1322499"/>
          </a:xfrm>
          <a:prstGeom prst="rect">
            <a:avLst/>
          </a:prstGeom>
        </p:spPr>
      </p:pic>
      <p:pic>
        <p:nvPicPr>
          <p:cNvPr id="12" name="Picture 11" descr="d = (\color{olive} n_1 *n_2 * n_3\color{black} )\ \ \Large*\ \normalsize \ \color{MidnightBlue} n_4">
            <a:extLst>
              <a:ext uri="{FF2B5EF4-FFF2-40B4-BE49-F238E27FC236}">
                <a16:creationId xmlns:a16="http://schemas.microsoft.com/office/drawing/2014/main" id="{81D501D9-82BA-68DF-AA37-4F24CA34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91" y="5848489"/>
            <a:ext cx="4492832" cy="692943"/>
          </a:xfrm>
          <a:prstGeom prst="rect">
            <a:avLst/>
          </a:prstGeom>
        </p:spPr>
      </p:pic>
      <p:grpSp>
        <p:nvGrpSpPr>
          <p:cNvPr id="65" name="Groupe 134">
            <a:extLst>
              <a:ext uri="{FF2B5EF4-FFF2-40B4-BE49-F238E27FC236}">
                <a16:creationId xmlns:a16="http://schemas.microsoft.com/office/drawing/2014/main" id="{3F96BE4D-BD91-39B7-6283-CACA112E7380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46" name="Group 22">
              <a:extLst>
                <a:ext uri="{FF2B5EF4-FFF2-40B4-BE49-F238E27FC236}">
                  <a16:creationId xmlns:a16="http://schemas.microsoft.com/office/drawing/2014/main" id="{576E90A4-BE2A-504F-B538-ED6F116DD7E4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61" name="Graphic 7">
                <a:extLst>
                  <a:ext uri="{FF2B5EF4-FFF2-40B4-BE49-F238E27FC236}">
                    <a16:creationId xmlns:a16="http://schemas.microsoft.com/office/drawing/2014/main" id="{CD5ABD3E-24C1-72C6-145F-65CBC2333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0BA7231-BC96-8A2B-93D5-35D147746FCB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19F9F165-A017-3A91-42FB-D47271F32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6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24F243B5-9BEF-3CF4-AAFA-24267B99F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C3A25526-89F7-1399-8405-6A7F2214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4DAB5C4-295D-98D5-091A-8C5172DBE25C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71FCC13-D25C-FC0D-59CA-C708666FAFBE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4087C46-C23D-D573-FA5B-2138D6F037D3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9C490B-D153-906A-A452-965FE89AB830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66B4CCF-0C52-8D79-00F5-89C048D74982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CB7F3F-0E83-5D45-7A6F-E8827EDF526E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C5BC3E5-DB0A-86FA-D7BA-97B01CA880FA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E83E2F-D751-28E6-72E5-BAF3BA0600D8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238F03B-375C-089F-79DE-833062096297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9B4E36C-DED7-40C0-F789-182EA328D556}"/>
              </a:ext>
            </a:extLst>
          </p:cNvPr>
          <p:cNvSpPr/>
          <p:nvPr/>
        </p:nvSpPr>
        <p:spPr>
          <a:xfrm>
            <a:off x="7563406" y="1073539"/>
            <a:ext cx="2315259" cy="3691148"/>
          </a:xfrm>
          <a:prstGeom prst="rect">
            <a:avLst/>
          </a:prstGeom>
          <a:solidFill>
            <a:srgbClr val="5F97B8">
              <a:alpha val="30000"/>
            </a:srgbClr>
          </a:solidFill>
          <a:ln w="57150">
            <a:solidFill>
              <a:srgbClr val="356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BA4C5-7BF1-A0BF-9EE4-2291635A4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140" y="2596141"/>
            <a:ext cx="499630" cy="499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20339-8B58-5DA8-E787-0DD142E0B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3148" y="3089804"/>
            <a:ext cx="712561" cy="41229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78D67D-3A88-04A0-8695-B0A0FF9C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70C5BA-4C7E-9F93-6731-8E134F8212DA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0862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4C8AB-733B-EEAF-542D-68EC478C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2A35427-0E19-66FA-8379-1A5E40A7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E992F-0A1C-485A-9606-B32F24AB74BF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B940B6-F92B-ACAE-8227-D048BD22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378B4-6A89-DAA3-DA54-41B57FB3986E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3A5267-DDE9-CE9F-DA14-6DFE6B39C8A9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B898B681-CC21-0983-20AD-2FE4DEC0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6293B3-9568-3BF9-C7E2-72CAB47E4CFF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203926-99D1-8070-BAA8-0B96E45AE974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08301EA-3324-9C87-9D92-A853B223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5F8841-7841-F154-294F-90E567C7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4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545E2-09CD-2381-66CE-3383782A7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A4F7D7-04BB-B7F3-88A0-E6A3AA36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D34B6-DBD7-4EE7-A433-46141BD7C92D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9C543A5-0238-6A70-2852-B4FAE572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40071-D7C3-1325-A834-5F602AA84A0A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3578D8-3938-CC80-E51E-1801689B1BC0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54D7ABAD-88FB-E4F5-8D7F-86410BE0F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DA61C2-7EF8-317B-DCAE-6D6F7FF230F4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85BC8A-370F-C6E0-C0EF-9D9AABC2983D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F069AE-40B9-19F4-EB28-DEE255D985AE}"/>
              </a:ext>
            </a:extLst>
          </p:cNvPr>
          <p:cNvSpPr txBox="1"/>
          <p:nvPr/>
        </p:nvSpPr>
        <p:spPr>
          <a:xfrm>
            <a:off x="6727151" y="1797243"/>
            <a:ext cx="427874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Exact Diagonalization (ED) : 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0770F2-46ED-310A-11C3-96E21602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85" t="17906" r="14646" b="8293"/>
          <a:stretch>
            <a:fillRect/>
          </a:stretch>
        </p:blipFill>
        <p:spPr>
          <a:xfrm>
            <a:off x="7831966" y="2440804"/>
            <a:ext cx="2143313" cy="1154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A9CB7-4EFA-D573-A37B-F1A007991B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B2555-59AE-2E36-5936-6FE73ED861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83034-ADCA-8D93-A7FA-3F039AB4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F2102-74D0-07FC-D1E6-BDD50185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EAA-31EF-437C-904C-E598E07CC120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8563A-4C9B-B522-39DA-AE69C818A794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27BE32-A1F1-04FF-CEBA-C8AEAEC3CAA6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Outline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229F4EB7-066E-FED8-4BD8-8F40B5EF8E5F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B494C8-A627-23B3-4D3F-4DD85CB30AFF}"/>
              </a:ext>
            </a:extLst>
          </p:cNvPr>
          <p:cNvSpPr txBox="1"/>
          <p:nvPr/>
        </p:nvSpPr>
        <p:spPr>
          <a:xfrm>
            <a:off x="1607819" y="1647612"/>
            <a:ext cx="8641079" cy="278537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fr-FR" sz="2500"/>
              <a:t>Brief introduction to </a:t>
            </a:r>
            <a:r>
              <a:rPr lang="fr-FR" sz="2500" err="1"/>
              <a:t>superconducting</a:t>
            </a:r>
            <a:r>
              <a:rPr lang="fr-FR" sz="2500"/>
              <a:t> circuits</a:t>
            </a:r>
          </a:p>
          <a:p>
            <a:pPr marL="285750" indent="-285750">
              <a:buAutoNum type="arabicPeriod"/>
            </a:pPr>
            <a:endParaRPr lang="fr-FR" sz="2500"/>
          </a:p>
          <a:p>
            <a:pPr marL="285750" indent="-285750">
              <a:buAutoNum type="arabicPeriod"/>
            </a:pPr>
            <a:r>
              <a:rPr lang="fr-FR" sz="2500"/>
              <a:t> Project Motivations</a:t>
            </a:r>
          </a:p>
          <a:p>
            <a:pPr marL="285750" indent="-285750">
              <a:buAutoNum type="arabicPeriod"/>
            </a:pPr>
            <a:endParaRPr lang="fr-FR" sz="2500"/>
          </a:p>
          <a:p>
            <a:pPr marL="285750" indent="-285750">
              <a:buAutoNum type="arabicPeriod"/>
            </a:pPr>
            <a:r>
              <a:rPr lang="fr-FR" sz="2500"/>
              <a:t> </a:t>
            </a:r>
            <a:r>
              <a:rPr lang="fr-FR" sz="2500" err="1"/>
              <a:t>Results</a:t>
            </a:r>
            <a:r>
              <a:rPr lang="fr-FR" sz="2500"/>
              <a:t> </a:t>
            </a:r>
            <a:r>
              <a:rPr lang="fr-FR" sz="2500" err="1"/>
              <a:t>with</a:t>
            </a:r>
            <a:r>
              <a:rPr lang="fr-FR" sz="2500"/>
              <a:t> Krylov techniques (Eliot)</a:t>
            </a:r>
          </a:p>
          <a:p>
            <a:pPr marL="285750" indent="-285750">
              <a:buAutoNum type="arabicPeriod"/>
            </a:pPr>
            <a:endParaRPr lang="fr-FR" sz="2500"/>
          </a:p>
          <a:p>
            <a:pPr marL="285750" indent="-285750">
              <a:buAutoNum type="arabicPeriod"/>
            </a:pPr>
            <a:r>
              <a:rPr lang="fr-FR" sz="2500"/>
              <a:t> </a:t>
            </a:r>
            <a:r>
              <a:rPr lang="fr-FR" sz="2500" err="1"/>
              <a:t>Results</a:t>
            </a:r>
            <a:r>
              <a:rPr lang="fr-FR" sz="2500"/>
              <a:t> </a:t>
            </a:r>
            <a:r>
              <a:rPr lang="fr-FR" sz="2500" err="1"/>
              <a:t>with</a:t>
            </a:r>
            <a:r>
              <a:rPr lang="fr-FR" sz="2500"/>
              <a:t> </a:t>
            </a:r>
            <a:r>
              <a:rPr lang="fr-FR" sz="2500" err="1"/>
              <a:t>Tensor</a:t>
            </a:r>
            <a:r>
              <a:rPr lang="fr-FR" sz="2500"/>
              <a:t> Networks (Gabriel)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C7209-8824-1585-EA0D-98F5F6F267D9}"/>
              </a:ext>
            </a:extLst>
          </p:cNvPr>
          <p:cNvSpPr txBox="1"/>
          <p:nvPr/>
        </p:nvSpPr>
        <p:spPr>
          <a:xfrm>
            <a:off x="734608" y="4686549"/>
            <a:ext cx="114426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49000"/>
                  </a:schemeClr>
                </a:solidFill>
              </a:rPr>
              <a:t>Using Python packages : </a:t>
            </a:r>
            <a:br>
              <a:rPr lang="en-US"/>
            </a:br>
            <a:r>
              <a:rPr lang="en-US">
                <a:solidFill>
                  <a:schemeClr val="bg2">
                    <a:lumMod val="49000"/>
                  </a:schemeClr>
                </a:solidFill>
              </a:rPr>
              <a:t> NumPy,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QuTiP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SCQubits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MatPlotLib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SciPy, JAX, Pandas</a:t>
            </a:r>
          </a:p>
          <a:p>
            <a:endParaRPr lang="en-US">
              <a:solidFill>
                <a:schemeClr val="bg2">
                  <a:lumMod val="49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49000"/>
                  </a:schemeClr>
                </a:solidFill>
              </a:rPr>
              <a:t>Using Julia packages :</a:t>
            </a:r>
          </a:p>
          <a:p>
            <a:r>
              <a:rPr lang="en-US">
                <a:solidFill>
                  <a:schemeClr val="bg2">
                    <a:lumMod val="49000"/>
                  </a:schemeClr>
                </a:solidFill>
              </a:rPr>
              <a:t> 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ITensors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ITensorMPS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KrylovKit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CairoMakie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LinearAlgebra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HypergeometricFunctions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CSV,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DataFrames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17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E0A5B-1AC4-D133-F56C-BEC06796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3E73B3-C621-2A95-0470-1BB918D6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97FC-A149-43FE-A79F-2D3E585983DC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90D118-5FC3-BCD7-5AE1-D362B5C6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EF67B4-DDE1-623B-81EE-C15A81E67C4C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6A9D77-13B2-1268-4017-8826ABB167B8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50E433AE-6B52-C4C5-5A78-94C9CB7C5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2734B7-E56E-D6FA-DA7B-D5BA739B5A38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CAA410-5471-7F98-756F-650393759C0A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8D81DF-DA39-FB52-5D30-1BADEF71111B}"/>
              </a:ext>
            </a:extLst>
          </p:cNvPr>
          <p:cNvSpPr txBox="1"/>
          <p:nvPr/>
        </p:nvSpPr>
        <p:spPr>
          <a:xfrm>
            <a:off x="6727151" y="1797243"/>
            <a:ext cx="427874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Exact Diagonalization (ED) :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0FA403-8AA1-F652-05A7-4579CAB4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20" name="Picture 19" descr="\order{\color{red}n\color{black}^3}">
            <a:extLst>
              <a:ext uri="{FF2B5EF4-FFF2-40B4-BE49-F238E27FC236}">
                <a16:creationId xmlns:a16="http://schemas.microsoft.com/office/drawing/2014/main" id="{8739C713-5165-A983-0AD9-96BA8E90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85" t="17906" r="14646" b="8293"/>
          <a:stretch>
            <a:fillRect/>
          </a:stretch>
        </p:blipFill>
        <p:spPr>
          <a:xfrm>
            <a:off x="7831966" y="2440804"/>
            <a:ext cx="2143313" cy="1154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272BC-5450-A482-B0F7-0FDA10675313}"/>
              </a:ext>
            </a:extLst>
          </p:cNvPr>
          <p:cNvSpPr txBox="1"/>
          <p:nvPr/>
        </p:nvSpPr>
        <p:spPr>
          <a:xfrm>
            <a:off x="2375476" y="4224675"/>
            <a:ext cx="21301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Recall that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E9B6C-0D87-1488-EDDB-A226605D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353FDC-6AA1-0D04-DEC2-08606019C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517" y="4225925"/>
            <a:ext cx="486621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41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D35BF-0A63-629C-26B8-35C578884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499B926-1A1A-35D2-9352-B867D1C4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8BB-FE45-4DFA-859A-3AD5594A7AD3}" type="datetime1">
              <a:rPr lang="en-GB" smtClean="0"/>
              <a:t>12/02/2026</a:t>
            </a:fld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6EAB70F-A2CB-945D-4660-B9D9A4D9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44FB8-73D2-5BF3-FF61-0527638CE840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1CF0B4-3C64-C943-1E98-4FB2AE926CC2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0522F508-2178-5269-2095-F4F4ACDE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8A10E3-579A-73B5-65E7-9CC050042AC7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A0BB8D-CE27-F2C7-458F-CA1D5440A939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F3D90A-41E0-AEFA-7635-151AB0BE3830}"/>
              </a:ext>
            </a:extLst>
          </p:cNvPr>
          <p:cNvSpPr txBox="1"/>
          <p:nvPr/>
        </p:nvSpPr>
        <p:spPr>
          <a:xfrm>
            <a:off x="6727151" y="1797243"/>
            <a:ext cx="427874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Exact Diagonalization (ED) :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63BD4-5456-DDCA-0837-CD20A086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20" name="Picture 19" descr="\order{\color{red}n\color{black}^3}">
            <a:extLst>
              <a:ext uri="{FF2B5EF4-FFF2-40B4-BE49-F238E27FC236}">
                <a16:creationId xmlns:a16="http://schemas.microsoft.com/office/drawing/2014/main" id="{825F4DA7-A0E0-B796-1B06-88FB75C608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85" t="17906" r="14646" b="8293"/>
          <a:stretch>
            <a:fillRect/>
          </a:stretch>
        </p:blipFill>
        <p:spPr>
          <a:xfrm>
            <a:off x="7831966" y="2440804"/>
            <a:ext cx="2143313" cy="1154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03D8F-482E-7960-5D88-59F4F7109980}"/>
              </a:ext>
            </a:extLst>
          </p:cNvPr>
          <p:cNvSpPr txBox="1"/>
          <p:nvPr/>
        </p:nvSpPr>
        <p:spPr>
          <a:xfrm>
            <a:off x="2375476" y="4224675"/>
            <a:ext cx="21301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Recall that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F6F1F-F3A6-6274-9212-3DE08ABE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7AB1B1-F838-DB53-4BAB-05C26DCA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517" y="4225925"/>
            <a:ext cx="4866217" cy="618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EC2FA-1F82-418B-E091-06C02C69E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574" y="5067300"/>
            <a:ext cx="4715935" cy="1157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53EF7C-B0CA-7C50-7E7A-E7D7ABC996E6}"/>
              </a:ext>
            </a:extLst>
          </p:cNvPr>
          <p:cNvSpPr txBox="1"/>
          <p:nvPr/>
        </p:nvSpPr>
        <p:spPr>
          <a:xfrm>
            <a:off x="2375476" y="5029008"/>
            <a:ext cx="24688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For example,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55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3E86-B414-D84C-174A-4C90DFFDC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DEC3-F33D-EA6A-A03C-C5CC1E99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Krylov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EAB2D-49C7-DD7D-716D-E6757B2E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04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038C3-65D6-4CC5-5DBF-1AC8E377E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CD64DA97-A2F4-8B83-146B-4593C070FFF3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4675C-92BA-F8DA-09A1-FB1A08339DF9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B7F7DD-FF40-066F-E916-C217565651F3}"/>
              </a:ext>
            </a:extLst>
          </p:cNvPr>
          <p:cNvSpPr txBox="1"/>
          <p:nvPr/>
        </p:nvSpPr>
        <p:spPr>
          <a:xfrm>
            <a:off x="4174824" y="924694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C0EB53-C9B2-FD7B-952A-542B9C05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B8DD13-DF80-463B-B28F-B52AF39D51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12/02/2026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511B85-DA8E-471D-B29E-8FA1B1A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5361-CE05-4AF2-B8B9-763ED177449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494237F-62CA-F63C-696F-69B3BC7E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62" y="1355581"/>
            <a:ext cx="7625738" cy="28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576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A92F8-AD9B-3AC3-5606-C572F731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2507749-1976-5FF9-174C-6856FCA3B0C2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D8D90A-8A39-202A-296B-652146D032FA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729573-F7C0-EC2A-8E99-DF13320A4223}"/>
              </a:ext>
            </a:extLst>
          </p:cNvPr>
          <p:cNvSpPr txBox="1"/>
          <p:nvPr/>
        </p:nvSpPr>
        <p:spPr>
          <a:xfrm>
            <a:off x="4174824" y="924694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B3C6E8-7C9C-9B1F-BFFC-AAAE4DE6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B8DD13-DF80-463B-B28F-B52AF39D51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12/02/2026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EE576E-DDF5-027B-D73E-0D6FB325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5361-CE05-4AF2-B8B9-763ED177449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1829AF1-401F-38CB-7E98-A64E4A07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62" y="1355581"/>
            <a:ext cx="7625738" cy="28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DEDA199-9A83-782C-384E-B35FD3B879DE}"/>
              </a:ext>
            </a:extLst>
          </p:cNvPr>
          <p:cNvGrpSpPr/>
          <p:nvPr/>
        </p:nvGrpSpPr>
        <p:grpSpPr>
          <a:xfrm>
            <a:off x="2775561" y="4469158"/>
            <a:ext cx="6640877" cy="769441"/>
            <a:chOff x="2808314" y="5052602"/>
            <a:chExt cx="6640877" cy="769441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4CA2FA8-5DCB-114A-2BDC-76A66C0C51CF}"/>
                </a:ext>
              </a:extLst>
            </p:cNvPr>
            <p:cNvSpPr txBox="1"/>
            <p:nvPr/>
          </p:nvSpPr>
          <p:spPr>
            <a:xfrm>
              <a:off x="5252803" y="5052602"/>
              <a:ext cx="1356610" cy="76944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Power </a:t>
              </a:r>
              <a:r>
                <a:rPr kumimoji="0" lang="fr-FR" sz="2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algorithm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E519DD51-70A2-0B27-E7A6-8B3F677F4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199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289E620D-F906-7993-7815-8D0B7061B16A}"/>
                </a:ext>
              </a:extLst>
            </p:cNvPr>
            <p:cNvCxnSpPr>
              <a:cxnSpLocks/>
            </p:cNvCxnSpPr>
            <p:nvPr/>
          </p:nvCxnSpPr>
          <p:spPr>
            <a:xfrm>
              <a:off x="67368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04263C-FC66-DFFE-92B9-C6175F389CD5}"/>
                </a:ext>
              </a:extLst>
            </p:cNvPr>
            <p:cNvSpPr txBox="1"/>
            <p:nvPr/>
          </p:nvSpPr>
          <p:spPr>
            <a:xfrm>
              <a:off x="2808314" y="5218313"/>
              <a:ext cx="13566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Matrix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22A0F917-DA97-922A-1A1C-89E1D0F83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63943" y="5281819"/>
              <a:ext cx="1285248" cy="31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5964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2870C-335A-732D-765C-35FCA5FA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411FAA4-4B7B-EA44-067E-FE3A02BFB095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8DF21C-B015-CE34-3DB0-8F418BC7049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03144A-1B30-7D33-AF18-20EE7D7D8134}"/>
              </a:ext>
            </a:extLst>
          </p:cNvPr>
          <p:cNvSpPr txBox="1"/>
          <p:nvPr/>
        </p:nvSpPr>
        <p:spPr>
          <a:xfrm>
            <a:off x="4174824" y="924694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85E3E4-3AAA-81DD-17CD-11895636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B8DD13-DF80-463B-B28F-B52AF39D51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12/02/2026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55146E-E118-D11B-D98C-9187A882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5361-CE05-4AF2-B8B9-763ED177449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E36EC33-5818-1A17-2A66-6B1562EE2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62" y="1355581"/>
            <a:ext cx="7625738" cy="28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8CCBAF0-CDD1-78F9-B339-5411D9AFC29C}"/>
              </a:ext>
            </a:extLst>
          </p:cNvPr>
          <p:cNvGrpSpPr/>
          <p:nvPr/>
        </p:nvGrpSpPr>
        <p:grpSpPr>
          <a:xfrm>
            <a:off x="2775561" y="4469158"/>
            <a:ext cx="6640877" cy="769441"/>
            <a:chOff x="2808314" y="5052602"/>
            <a:chExt cx="6640877" cy="769441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DE2BF97C-2E57-49C7-F1FD-27012162B55B}"/>
                </a:ext>
              </a:extLst>
            </p:cNvPr>
            <p:cNvSpPr txBox="1"/>
            <p:nvPr/>
          </p:nvSpPr>
          <p:spPr>
            <a:xfrm>
              <a:off x="5252803" y="5052602"/>
              <a:ext cx="1356610" cy="76944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Power </a:t>
              </a:r>
              <a:r>
                <a:rPr kumimoji="0" lang="fr-FR" sz="2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algorithm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D3EF15E4-5A42-5D85-99C3-9BE25F14FCC5}"/>
                </a:ext>
              </a:extLst>
            </p:cNvPr>
            <p:cNvCxnSpPr>
              <a:cxnSpLocks/>
            </p:cNvCxnSpPr>
            <p:nvPr/>
          </p:nvCxnSpPr>
          <p:spPr>
            <a:xfrm>
              <a:off x="39199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881945A6-E688-9094-EE8A-693749843E29}"/>
                </a:ext>
              </a:extLst>
            </p:cNvPr>
            <p:cNvCxnSpPr>
              <a:cxnSpLocks/>
            </p:cNvCxnSpPr>
            <p:nvPr/>
          </p:nvCxnSpPr>
          <p:spPr>
            <a:xfrm>
              <a:off x="67368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F43F35E-2101-71EC-1CD1-60133371375C}"/>
                </a:ext>
              </a:extLst>
            </p:cNvPr>
            <p:cNvSpPr txBox="1"/>
            <p:nvPr/>
          </p:nvSpPr>
          <p:spPr>
            <a:xfrm>
              <a:off x="2808314" y="5218313"/>
              <a:ext cx="13566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Matrix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1A25E75-565E-DF58-0EE4-5135E4680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63943" y="5281819"/>
              <a:ext cx="1285248" cy="31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FEB8267C-D5EB-59E4-DA8E-E401CA2E127F}"/>
              </a:ext>
            </a:extLst>
          </p:cNvPr>
          <p:cNvSpPr txBox="1"/>
          <p:nvPr/>
        </p:nvSpPr>
        <p:spPr>
          <a:xfrm>
            <a:off x="1884572" y="5636305"/>
            <a:ext cx="80275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/>
              <a:t>But : More </a:t>
            </a:r>
            <a:r>
              <a:rPr lang="fr-FR" sz="2200" b="1" dirty="0" err="1"/>
              <a:t>interessed</a:t>
            </a:r>
            <a:r>
              <a:rPr lang="fr-FR" sz="2200" b="1" dirty="0"/>
              <a:t> by </a:t>
            </a:r>
            <a:r>
              <a:rPr lang="fr-FR" sz="2200" b="1" dirty="0" err="1"/>
              <a:t>lower</a:t>
            </a:r>
            <a:r>
              <a:rPr lang="fr-FR" sz="2200" b="1" dirty="0"/>
              <a:t> </a:t>
            </a:r>
            <a:r>
              <a:rPr lang="fr-FR" sz="2200" b="1" dirty="0" err="1"/>
              <a:t>energies</a:t>
            </a:r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11097217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50799-E732-21EF-19D3-B230D0D7C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4EE2118-0EB3-872E-F90F-8BD22830DFA6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0234EE-535E-3CAE-1EBA-9D688BB1E144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24A481-0B61-F677-DF4B-FC9CD6B08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A0901B-9503-1E8E-C71D-6389F355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26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22228D0-9B36-1206-8E76-34AB0AC6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7F6878F2-1AAC-E9CF-4008-E4C8468B918E}"/>
              </a:ext>
            </a:extLst>
          </p:cNvPr>
          <p:cNvGrpSpPr/>
          <p:nvPr/>
        </p:nvGrpSpPr>
        <p:grpSpPr>
          <a:xfrm>
            <a:off x="520514" y="1056587"/>
            <a:ext cx="2116862" cy="1457917"/>
            <a:chOff x="1733685" y="2585108"/>
            <a:chExt cx="3919608" cy="2699497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8F2C2FE7-09A6-1A8D-9549-4A68664AF94B}"/>
                </a:ext>
              </a:extLst>
            </p:cNvPr>
            <p:cNvGrpSpPr/>
            <p:nvPr/>
          </p:nvGrpSpPr>
          <p:grpSpPr>
            <a:xfrm>
              <a:off x="1733685" y="3246158"/>
              <a:ext cx="3919608" cy="2038447"/>
              <a:chOff x="1733685" y="3246158"/>
              <a:chExt cx="3919608" cy="2038447"/>
            </a:xfrm>
          </p:grpSpPr>
          <p:pic>
            <p:nvPicPr>
              <p:cNvPr id="5" name="Picture 7" descr="\hat H = \begin{pmatrix}&#10; &amp; \cdots&amp;  \\&#10; \vdots&amp;  &amp; \vdots \\&#10; &amp; \cdots &amp; &#10;\end{pmatrix}">
                <a:extLst>
                  <a:ext uri="{FF2B5EF4-FFF2-40B4-BE49-F238E27FC236}">
                    <a16:creationId xmlns:a16="http://schemas.microsoft.com/office/drawing/2014/main" id="{F8E125F0-56A8-0A4A-4519-58AC8B162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3685" y="3397501"/>
                <a:ext cx="3365212" cy="1887104"/>
              </a:xfrm>
              <a:prstGeom prst="rect">
                <a:avLst/>
              </a:prstGeom>
            </p:spPr>
          </p:pic>
          <p:cxnSp>
            <p:nvCxnSpPr>
              <p:cNvPr id="6" name="Straight Arrow Connector 10">
                <a:extLst>
                  <a:ext uri="{FF2B5EF4-FFF2-40B4-BE49-F238E27FC236}">
                    <a16:creationId xmlns:a16="http://schemas.microsoft.com/office/drawing/2014/main" id="{4B563FC2-7AB1-9304-681B-7C220212153F}"/>
                  </a:ext>
                </a:extLst>
              </p:cNvPr>
              <p:cNvCxnSpPr/>
              <p:nvPr/>
            </p:nvCxnSpPr>
            <p:spPr>
              <a:xfrm>
                <a:off x="5163502" y="3396250"/>
                <a:ext cx="0" cy="1881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13">
                <a:extLst>
                  <a:ext uri="{FF2B5EF4-FFF2-40B4-BE49-F238E27FC236}">
                    <a16:creationId xmlns:a16="http://schemas.microsoft.com/office/drawing/2014/main" id="{5CBEA8F7-516B-0E8E-6401-BBB9FD45C0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1411" y="3246158"/>
                <a:ext cx="1847271" cy="1154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0BFDE1A5-D4B9-2743-95F9-BB1C8AC2A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2842" r="71875" b="-5891"/>
              <a:stretch>
                <a:fillRect/>
              </a:stretch>
            </p:blipFill>
            <p:spPr>
              <a:xfrm>
                <a:off x="5233916" y="4012680"/>
                <a:ext cx="419377" cy="532425"/>
              </a:xfrm>
              <a:prstGeom prst="rect">
                <a:avLst/>
              </a:prstGeom>
            </p:spPr>
          </p:pic>
        </p:grpSp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7F0A9C46-80A3-FCA2-BDFE-4D550996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2842" r="71875" b="-5891"/>
            <a:stretch>
              <a:fillRect/>
            </a:stretch>
          </p:blipFill>
          <p:spPr>
            <a:xfrm>
              <a:off x="3695357" y="2585108"/>
              <a:ext cx="419377" cy="532425"/>
            </a:xfrm>
            <a:prstGeom prst="rect">
              <a:avLst/>
            </a:prstGeom>
          </p:spPr>
        </p:pic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6FD97E8-B9B0-583F-39AC-DAF1ED88900E}"/>
              </a:ext>
            </a:extLst>
          </p:cNvPr>
          <p:cNvCxnSpPr/>
          <p:nvPr/>
        </p:nvCxnSpPr>
        <p:spPr>
          <a:xfrm>
            <a:off x="2759979" y="1956986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2B11B36-494E-FA9C-1FF1-8A6F9AC619B2}"/>
              </a:ext>
            </a:extLst>
          </p:cNvPr>
          <p:cNvCxnSpPr/>
          <p:nvPr/>
        </p:nvCxnSpPr>
        <p:spPr>
          <a:xfrm>
            <a:off x="9120232" y="1971349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7">
            <a:extLst>
              <a:ext uri="{FF2B5EF4-FFF2-40B4-BE49-F238E27FC236}">
                <a16:creationId xmlns:a16="http://schemas.microsoft.com/office/drawing/2014/main" id="{D1877241-11FF-5F30-0629-0C6BD18029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5461" y="1495421"/>
            <a:ext cx="1761122" cy="1019168"/>
          </a:xfrm>
          <a:prstGeom prst="rect">
            <a:avLst/>
          </a:prstGeom>
        </p:spPr>
      </p:pic>
      <p:cxnSp>
        <p:nvCxnSpPr>
          <p:cNvPr id="29" name="Straight Arrow Connector 10">
            <a:extLst>
              <a:ext uri="{FF2B5EF4-FFF2-40B4-BE49-F238E27FC236}">
                <a16:creationId xmlns:a16="http://schemas.microsoft.com/office/drawing/2014/main" id="{9DDA98D5-6B13-4305-D13D-5474385F4D38}"/>
              </a:ext>
            </a:extLst>
          </p:cNvPr>
          <p:cNvCxnSpPr/>
          <p:nvPr/>
        </p:nvCxnSpPr>
        <p:spPr>
          <a:xfrm>
            <a:off x="11609639" y="1494745"/>
            <a:ext cx="0" cy="101636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3">
            <a:extLst>
              <a:ext uri="{FF2B5EF4-FFF2-40B4-BE49-F238E27FC236}">
                <a16:creationId xmlns:a16="http://schemas.microsoft.com/office/drawing/2014/main" id="{D5609078-A0BC-4D76-CC11-2A29BAAF6027}"/>
              </a:ext>
            </a:extLst>
          </p:cNvPr>
          <p:cNvCxnSpPr>
            <a:cxnSpLocks/>
          </p:cNvCxnSpPr>
          <p:nvPr/>
        </p:nvCxnSpPr>
        <p:spPr>
          <a:xfrm flipH="1">
            <a:off x="10356145" y="1362682"/>
            <a:ext cx="106962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8">
            <a:extLst>
              <a:ext uri="{FF2B5EF4-FFF2-40B4-BE49-F238E27FC236}">
                <a16:creationId xmlns:a16="http://schemas.microsoft.com/office/drawing/2014/main" id="{395FF7E5-BFD9-D5AE-945A-7DAD0CCC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095" y="1920951"/>
            <a:ext cx="219450" cy="2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96AFC107-9279-3D15-BF3A-2280067D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54" y="1035414"/>
            <a:ext cx="792202" cy="26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96296EF6-356C-B24B-1106-D08DAEA3B05C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043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49E77-26A4-FCC1-F02C-97CD1AA0E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6BC2B6E-D425-CE9E-7DD2-275178F00196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83AD5C-4F0C-0ACC-4D09-F875C3B4BF49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9B31D4-F241-7E8C-E089-57D90A25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394CA8-DF0F-E58D-F6E4-C1E3518E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27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64C00A1-D335-AF6C-452A-947583480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F30C8E4C-FAA2-588A-F802-B95000797BED}"/>
              </a:ext>
            </a:extLst>
          </p:cNvPr>
          <p:cNvGrpSpPr/>
          <p:nvPr/>
        </p:nvGrpSpPr>
        <p:grpSpPr>
          <a:xfrm>
            <a:off x="520514" y="1056587"/>
            <a:ext cx="2116862" cy="1457917"/>
            <a:chOff x="1733685" y="2585108"/>
            <a:chExt cx="3919608" cy="2699497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02E38D-5414-FFC5-0594-33271B18D893}"/>
                </a:ext>
              </a:extLst>
            </p:cNvPr>
            <p:cNvGrpSpPr/>
            <p:nvPr/>
          </p:nvGrpSpPr>
          <p:grpSpPr>
            <a:xfrm>
              <a:off x="1733685" y="3246158"/>
              <a:ext cx="3919608" cy="2038447"/>
              <a:chOff x="1733685" y="3246158"/>
              <a:chExt cx="3919608" cy="2038447"/>
            </a:xfrm>
          </p:grpSpPr>
          <p:pic>
            <p:nvPicPr>
              <p:cNvPr id="5" name="Picture 7" descr="\hat H = \begin{pmatrix}&#10; &amp; \cdots&amp;  \\&#10; \vdots&amp;  &amp; \vdots \\&#10; &amp; \cdots &amp; &#10;\end{pmatrix}">
                <a:extLst>
                  <a:ext uri="{FF2B5EF4-FFF2-40B4-BE49-F238E27FC236}">
                    <a16:creationId xmlns:a16="http://schemas.microsoft.com/office/drawing/2014/main" id="{17850B0B-E657-42E2-5E65-2512C290B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3685" y="3397501"/>
                <a:ext cx="3365212" cy="1887104"/>
              </a:xfrm>
              <a:prstGeom prst="rect">
                <a:avLst/>
              </a:prstGeom>
            </p:spPr>
          </p:pic>
          <p:cxnSp>
            <p:nvCxnSpPr>
              <p:cNvPr id="6" name="Straight Arrow Connector 10">
                <a:extLst>
                  <a:ext uri="{FF2B5EF4-FFF2-40B4-BE49-F238E27FC236}">
                    <a16:creationId xmlns:a16="http://schemas.microsoft.com/office/drawing/2014/main" id="{7E80F547-9374-1BF1-0770-39E06F07E98B}"/>
                  </a:ext>
                </a:extLst>
              </p:cNvPr>
              <p:cNvCxnSpPr/>
              <p:nvPr/>
            </p:nvCxnSpPr>
            <p:spPr>
              <a:xfrm>
                <a:off x="5163502" y="3396250"/>
                <a:ext cx="0" cy="1881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13">
                <a:extLst>
                  <a:ext uri="{FF2B5EF4-FFF2-40B4-BE49-F238E27FC236}">
                    <a16:creationId xmlns:a16="http://schemas.microsoft.com/office/drawing/2014/main" id="{FB2962EF-B11C-E92F-31F7-CADE63E61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1411" y="3246158"/>
                <a:ext cx="1847271" cy="1154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9941B5FB-3DAC-7528-BA8C-3343DC9D1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2842" r="71875" b="-5891"/>
              <a:stretch>
                <a:fillRect/>
              </a:stretch>
            </p:blipFill>
            <p:spPr>
              <a:xfrm>
                <a:off x="5233916" y="4012680"/>
                <a:ext cx="419377" cy="532425"/>
              </a:xfrm>
              <a:prstGeom prst="rect">
                <a:avLst/>
              </a:prstGeom>
            </p:spPr>
          </p:pic>
        </p:grpSp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0C8FB4A3-2C49-F2BE-05A9-AEAACC7A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2842" r="71875" b="-5891"/>
            <a:stretch>
              <a:fillRect/>
            </a:stretch>
          </p:blipFill>
          <p:spPr>
            <a:xfrm>
              <a:off x="3695357" y="2585108"/>
              <a:ext cx="419377" cy="532425"/>
            </a:xfrm>
            <a:prstGeom prst="rect">
              <a:avLst/>
            </a:prstGeom>
          </p:spPr>
        </p:pic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08D6471-A849-8B0E-3A04-D34632FA36D7}"/>
              </a:ext>
            </a:extLst>
          </p:cNvPr>
          <p:cNvCxnSpPr/>
          <p:nvPr/>
        </p:nvCxnSpPr>
        <p:spPr>
          <a:xfrm>
            <a:off x="2759979" y="1956986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059C8CE-24F9-8E94-4627-FF6F31EA0DA4}"/>
              </a:ext>
            </a:extLst>
          </p:cNvPr>
          <p:cNvCxnSpPr/>
          <p:nvPr/>
        </p:nvCxnSpPr>
        <p:spPr>
          <a:xfrm>
            <a:off x="9120232" y="1971349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7">
            <a:extLst>
              <a:ext uri="{FF2B5EF4-FFF2-40B4-BE49-F238E27FC236}">
                <a16:creationId xmlns:a16="http://schemas.microsoft.com/office/drawing/2014/main" id="{C2D596BB-3B6C-A140-4766-3C4A3012D3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5461" y="1495421"/>
            <a:ext cx="1761122" cy="1019168"/>
          </a:xfrm>
          <a:prstGeom prst="rect">
            <a:avLst/>
          </a:prstGeom>
        </p:spPr>
      </p:pic>
      <p:cxnSp>
        <p:nvCxnSpPr>
          <p:cNvPr id="29" name="Straight Arrow Connector 10">
            <a:extLst>
              <a:ext uri="{FF2B5EF4-FFF2-40B4-BE49-F238E27FC236}">
                <a16:creationId xmlns:a16="http://schemas.microsoft.com/office/drawing/2014/main" id="{38D0DD26-9487-EE5C-1FC1-974A6384F7C0}"/>
              </a:ext>
            </a:extLst>
          </p:cNvPr>
          <p:cNvCxnSpPr/>
          <p:nvPr/>
        </p:nvCxnSpPr>
        <p:spPr>
          <a:xfrm>
            <a:off x="11609639" y="1494745"/>
            <a:ext cx="0" cy="101636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3">
            <a:extLst>
              <a:ext uri="{FF2B5EF4-FFF2-40B4-BE49-F238E27FC236}">
                <a16:creationId xmlns:a16="http://schemas.microsoft.com/office/drawing/2014/main" id="{DC24FF7F-AC17-6A2B-C5C2-192F0DB213E7}"/>
              </a:ext>
            </a:extLst>
          </p:cNvPr>
          <p:cNvCxnSpPr>
            <a:cxnSpLocks/>
          </p:cNvCxnSpPr>
          <p:nvPr/>
        </p:nvCxnSpPr>
        <p:spPr>
          <a:xfrm flipH="1">
            <a:off x="10356145" y="1362682"/>
            <a:ext cx="106962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8">
            <a:extLst>
              <a:ext uri="{FF2B5EF4-FFF2-40B4-BE49-F238E27FC236}">
                <a16:creationId xmlns:a16="http://schemas.microsoft.com/office/drawing/2014/main" id="{ADD6BA23-2E83-6905-0BFE-86D03DFA5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095" y="1920951"/>
            <a:ext cx="219450" cy="2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CFCF5A3-E90A-851A-1E3E-845BD365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54" y="1035414"/>
            <a:ext cx="792202" cy="26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263ADB1C-5356-7AC9-6306-458D0D0C7758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23EB4456-6A1F-5244-3892-BF36E2B47AD8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23EB4456-6A1F-5244-3892-BF36E2B47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8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12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2573-AFBD-E942-D393-879CC402E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312EBC6-290C-7FA2-3926-08499F82A466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1C95F-E1C1-FABB-09A7-FF8754420E57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F3EE05-648E-5C11-2576-EF86E699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EC779-DE97-0E79-A171-8ED099FB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28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66DBA4-B5A4-C1A2-F9F2-E2E1FB15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BD3B71-DB2D-FA07-D283-A960E0450A58}"/>
              </a:ext>
            </a:extLst>
          </p:cNvPr>
          <p:cNvGrpSpPr/>
          <p:nvPr/>
        </p:nvGrpSpPr>
        <p:grpSpPr>
          <a:xfrm>
            <a:off x="520514" y="1056587"/>
            <a:ext cx="2116862" cy="1457917"/>
            <a:chOff x="1733685" y="2585108"/>
            <a:chExt cx="3919608" cy="2699497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144D586E-1963-E041-B99E-CB0AC62BF12C}"/>
                </a:ext>
              </a:extLst>
            </p:cNvPr>
            <p:cNvGrpSpPr/>
            <p:nvPr/>
          </p:nvGrpSpPr>
          <p:grpSpPr>
            <a:xfrm>
              <a:off x="1733685" y="3246158"/>
              <a:ext cx="3919608" cy="2038447"/>
              <a:chOff x="1733685" y="3246158"/>
              <a:chExt cx="3919608" cy="2038447"/>
            </a:xfrm>
          </p:grpSpPr>
          <p:pic>
            <p:nvPicPr>
              <p:cNvPr id="5" name="Picture 7" descr="\hat H = \begin{pmatrix}&#10; &amp; \cdots&amp;  \\&#10; \vdots&amp;  &amp; \vdots \\&#10; &amp; \cdots &amp; &#10;\end{pmatrix}">
                <a:extLst>
                  <a:ext uri="{FF2B5EF4-FFF2-40B4-BE49-F238E27FC236}">
                    <a16:creationId xmlns:a16="http://schemas.microsoft.com/office/drawing/2014/main" id="{153C2284-7924-625A-7C06-FD18ADBA0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3685" y="3397501"/>
                <a:ext cx="3365212" cy="1887104"/>
              </a:xfrm>
              <a:prstGeom prst="rect">
                <a:avLst/>
              </a:prstGeom>
            </p:spPr>
          </p:pic>
          <p:cxnSp>
            <p:nvCxnSpPr>
              <p:cNvPr id="6" name="Straight Arrow Connector 10">
                <a:extLst>
                  <a:ext uri="{FF2B5EF4-FFF2-40B4-BE49-F238E27FC236}">
                    <a16:creationId xmlns:a16="http://schemas.microsoft.com/office/drawing/2014/main" id="{52AEBCDD-3AB1-8A9A-7785-C83840E66DCC}"/>
                  </a:ext>
                </a:extLst>
              </p:cNvPr>
              <p:cNvCxnSpPr/>
              <p:nvPr/>
            </p:nvCxnSpPr>
            <p:spPr>
              <a:xfrm>
                <a:off x="5163502" y="3396250"/>
                <a:ext cx="0" cy="1881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13">
                <a:extLst>
                  <a:ext uri="{FF2B5EF4-FFF2-40B4-BE49-F238E27FC236}">
                    <a16:creationId xmlns:a16="http://schemas.microsoft.com/office/drawing/2014/main" id="{2111BE3F-1D24-BD8F-1D81-C359ED4919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1411" y="3246158"/>
                <a:ext cx="1847271" cy="1154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AC8C986F-AA71-5807-C16A-B1DF5B159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2842" r="71875" b="-5891"/>
              <a:stretch>
                <a:fillRect/>
              </a:stretch>
            </p:blipFill>
            <p:spPr>
              <a:xfrm>
                <a:off x="5233916" y="4012680"/>
                <a:ext cx="419377" cy="532425"/>
              </a:xfrm>
              <a:prstGeom prst="rect">
                <a:avLst/>
              </a:prstGeom>
            </p:spPr>
          </p:pic>
        </p:grpSp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D1B8234F-B437-E186-63E4-BDF05974B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2842" r="71875" b="-5891"/>
            <a:stretch>
              <a:fillRect/>
            </a:stretch>
          </p:blipFill>
          <p:spPr>
            <a:xfrm>
              <a:off x="3695357" y="2585108"/>
              <a:ext cx="419377" cy="532425"/>
            </a:xfrm>
            <a:prstGeom prst="rect">
              <a:avLst/>
            </a:prstGeom>
          </p:spPr>
        </p:pic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099E07B-DAD9-AFB3-C067-02DD34BE78FB}"/>
              </a:ext>
            </a:extLst>
          </p:cNvPr>
          <p:cNvCxnSpPr/>
          <p:nvPr/>
        </p:nvCxnSpPr>
        <p:spPr>
          <a:xfrm>
            <a:off x="2759979" y="1956986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69C547D-7A52-06A5-6840-E0B119912284}"/>
              </a:ext>
            </a:extLst>
          </p:cNvPr>
          <p:cNvCxnSpPr/>
          <p:nvPr/>
        </p:nvCxnSpPr>
        <p:spPr>
          <a:xfrm>
            <a:off x="9120232" y="1971349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7">
            <a:extLst>
              <a:ext uri="{FF2B5EF4-FFF2-40B4-BE49-F238E27FC236}">
                <a16:creationId xmlns:a16="http://schemas.microsoft.com/office/drawing/2014/main" id="{DFFFFA81-E457-799E-664B-5F17932F7F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5461" y="1495421"/>
            <a:ext cx="1761122" cy="1019168"/>
          </a:xfrm>
          <a:prstGeom prst="rect">
            <a:avLst/>
          </a:prstGeom>
        </p:spPr>
      </p:pic>
      <p:cxnSp>
        <p:nvCxnSpPr>
          <p:cNvPr id="29" name="Straight Arrow Connector 10">
            <a:extLst>
              <a:ext uri="{FF2B5EF4-FFF2-40B4-BE49-F238E27FC236}">
                <a16:creationId xmlns:a16="http://schemas.microsoft.com/office/drawing/2014/main" id="{05677FB5-3E3E-98B3-C3D7-E56D00078A22}"/>
              </a:ext>
            </a:extLst>
          </p:cNvPr>
          <p:cNvCxnSpPr/>
          <p:nvPr/>
        </p:nvCxnSpPr>
        <p:spPr>
          <a:xfrm>
            <a:off x="11609639" y="1494745"/>
            <a:ext cx="0" cy="101636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3">
            <a:extLst>
              <a:ext uri="{FF2B5EF4-FFF2-40B4-BE49-F238E27FC236}">
                <a16:creationId xmlns:a16="http://schemas.microsoft.com/office/drawing/2014/main" id="{7FC1C577-0BC2-C944-A1D0-C67C41874E08}"/>
              </a:ext>
            </a:extLst>
          </p:cNvPr>
          <p:cNvCxnSpPr>
            <a:cxnSpLocks/>
          </p:cNvCxnSpPr>
          <p:nvPr/>
        </p:nvCxnSpPr>
        <p:spPr>
          <a:xfrm flipH="1">
            <a:off x="10356145" y="1362682"/>
            <a:ext cx="106962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8">
            <a:extLst>
              <a:ext uri="{FF2B5EF4-FFF2-40B4-BE49-F238E27FC236}">
                <a16:creationId xmlns:a16="http://schemas.microsoft.com/office/drawing/2014/main" id="{980C349E-A2A7-2C60-F91C-FCBCAF0C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095" y="1920951"/>
            <a:ext cx="219450" cy="2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7003C889-C9EC-1361-F4AA-4D2362C47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54" y="1035414"/>
            <a:ext cx="792202" cy="26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877BE8C-0AAE-FE43-46B5-1556FDAB175D}"/>
              </a:ext>
            </a:extLst>
          </p:cNvPr>
          <p:cNvCxnSpPr>
            <a:cxnSpLocks/>
          </p:cNvCxnSpPr>
          <p:nvPr/>
        </p:nvCxnSpPr>
        <p:spPr>
          <a:xfrm>
            <a:off x="8367199" y="1322135"/>
            <a:ext cx="0" cy="40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C118AA0-B858-A4C6-9E62-A2F09A99EF95}"/>
              </a:ext>
            </a:extLst>
          </p:cNvPr>
          <p:cNvSpPr txBox="1"/>
          <p:nvPr/>
        </p:nvSpPr>
        <p:spPr>
          <a:xfrm>
            <a:off x="7058517" y="929406"/>
            <a:ext cx="261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Dominant </a:t>
            </a:r>
            <a:r>
              <a:rPr lang="fr-FR" sz="2000" dirty="0" err="1"/>
              <a:t>Eigenvector</a:t>
            </a:r>
            <a:endParaRPr lang="en-GB" sz="2000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04F0786A-968E-4977-4534-D84B11E342DF}"/>
              </a:ext>
            </a:extLst>
          </p:cNvPr>
          <p:cNvCxnSpPr>
            <a:cxnSpLocks/>
          </p:cNvCxnSpPr>
          <p:nvPr/>
        </p:nvCxnSpPr>
        <p:spPr>
          <a:xfrm rot="10800000">
            <a:off x="7440136" y="3668518"/>
            <a:ext cx="0" cy="24691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64647E2-11FA-19DB-83D1-95AACD5F390A}"/>
              </a:ext>
            </a:extLst>
          </p:cNvPr>
          <p:cNvCxnSpPr>
            <a:cxnSpLocks/>
          </p:cNvCxnSpPr>
          <p:nvPr/>
        </p:nvCxnSpPr>
        <p:spPr>
          <a:xfrm>
            <a:off x="7637981" y="4164458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22A5C2B-8353-E53A-97C9-26F638B8E936}"/>
              </a:ext>
            </a:extLst>
          </p:cNvPr>
          <p:cNvCxnSpPr>
            <a:cxnSpLocks/>
          </p:cNvCxnSpPr>
          <p:nvPr/>
        </p:nvCxnSpPr>
        <p:spPr>
          <a:xfrm>
            <a:off x="7648041" y="4504791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A816E35-DE66-09E5-9BF3-E5C8A9B9212B}"/>
              </a:ext>
            </a:extLst>
          </p:cNvPr>
          <p:cNvCxnSpPr>
            <a:cxnSpLocks/>
          </p:cNvCxnSpPr>
          <p:nvPr/>
        </p:nvCxnSpPr>
        <p:spPr>
          <a:xfrm>
            <a:off x="7637981" y="3818881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2FF8C17-030B-1CD0-CD97-4BE16C7FECBA}"/>
                  </a:ext>
                </a:extLst>
              </p:cNvPr>
              <p:cNvSpPr txBox="1"/>
              <p:nvPr/>
            </p:nvSpPr>
            <p:spPr>
              <a:xfrm>
                <a:off x="8660849" y="5346901"/>
                <a:ext cx="1287313" cy="74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2FF8C17-030B-1CD0-CD97-4BE16C7FE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49" y="5346901"/>
                <a:ext cx="1287313" cy="7474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E5077A3B-9893-A241-2887-67FABB6CE94A}"/>
                  </a:ext>
                </a:extLst>
              </p:cNvPr>
              <p:cNvSpPr txBox="1"/>
              <p:nvPr/>
            </p:nvSpPr>
            <p:spPr>
              <a:xfrm>
                <a:off x="8801248" y="3928959"/>
                <a:ext cx="1287313" cy="422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E5077A3B-9893-A241-2887-67FABB6CE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248" y="3928959"/>
                <a:ext cx="1287313" cy="4224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C4DF048-9C91-66E5-5B9C-AD9301FD4E7B}"/>
                  </a:ext>
                </a:extLst>
              </p:cNvPr>
              <p:cNvSpPr txBox="1"/>
              <p:nvPr/>
            </p:nvSpPr>
            <p:spPr>
              <a:xfrm>
                <a:off x="8639858" y="3600439"/>
                <a:ext cx="1287313" cy="74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C4DF048-9C91-66E5-5B9C-AD9301FD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858" y="3600439"/>
                <a:ext cx="1287313" cy="7474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ZoneTexte 48">
            <a:extLst>
              <a:ext uri="{FF2B5EF4-FFF2-40B4-BE49-F238E27FC236}">
                <a16:creationId xmlns:a16="http://schemas.microsoft.com/office/drawing/2014/main" id="{DA03E9BB-09BF-AE17-DB82-F7D21C06BB0C}"/>
              </a:ext>
            </a:extLst>
          </p:cNvPr>
          <p:cNvSpPr txBox="1"/>
          <p:nvPr/>
        </p:nvSpPr>
        <p:spPr>
          <a:xfrm>
            <a:off x="7513936" y="4564224"/>
            <a:ext cx="1287313" cy="503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F373C86C-B3A7-A65D-A9FD-0EE18E1F738E}"/>
                  </a:ext>
                </a:extLst>
              </p:cNvPr>
              <p:cNvSpPr txBox="1"/>
              <p:nvPr/>
            </p:nvSpPr>
            <p:spPr>
              <a:xfrm>
                <a:off x="8792777" y="5725765"/>
                <a:ext cx="1039376" cy="682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E</m:t>
                          </m:r>
                        </m:e>
                        <m:sub>
                          <m:r>
                            <a:rPr kumimoji="0" lang="fr-F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F373C86C-B3A7-A65D-A9FD-0EE18E1F7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7" y="5725765"/>
                <a:ext cx="1039376" cy="682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34E58BD-33D5-CF95-8A57-9123F04B9B73}"/>
                  </a:ext>
                </a:extLst>
              </p:cNvPr>
              <p:cNvSpPr txBox="1"/>
              <p:nvPr/>
            </p:nvSpPr>
            <p:spPr>
              <a:xfrm>
                <a:off x="5285629" y="4520375"/>
                <a:ext cx="2863106" cy="74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34E58BD-33D5-CF95-8A57-9123F04B9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629" y="4520375"/>
                <a:ext cx="2863106" cy="747433"/>
              </a:xfrm>
              <a:prstGeom prst="rect">
                <a:avLst/>
              </a:prstGeom>
              <a:blipFill>
                <a:blip r:embed="rId12"/>
                <a:stretch>
                  <a:fillRect t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6902800-66D3-8A6B-D4B1-59E7BBF7EA00}"/>
                  </a:ext>
                </a:extLst>
              </p:cNvPr>
              <p:cNvSpPr txBox="1"/>
              <p:nvPr/>
            </p:nvSpPr>
            <p:spPr>
              <a:xfrm>
                <a:off x="6778382" y="5960544"/>
                <a:ext cx="691869" cy="38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6902800-66D3-8A6B-D4B1-59E7BBF7E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82" y="5960544"/>
                <a:ext cx="691869" cy="3899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904EB10-F903-BE46-BD40-5E3AAA4729A6}"/>
              </a:ext>
            </a:extLst>
          </p:cNvPr>
          <p:cNvCxnSpPr>
            <a:cxnSpLocks/>
          </p:cNvCxnSpPr>
          <p:nvPr/>
        </p:nvCxnSpPr>
        <p:spPr>
          <a:xfrm>
            <a:off x="7379851" y="6156217"/>
            <a:ext cx="139198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AB22F7A8-3496-CB58-6FF5-669AC5476627}"/>
                  </a:ext>
                </a:extLst>
              </p:cNvPr>
              <p:cNvSpPr txBox="1"/>
              <p:nvPr/>
            </p:nvSpPr>
            <p:spPr>
              <a:xfrm>
                <a:off x="8784818" y="5004110"/>
                <a:ext cx="1039376" cy="747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AB22F7A8-3496-CB58-6FF5-669AC547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818" y="5004110"/>
                <a:ext cx="1039376" cy="7474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5D74604B-1DBA-BCE1-0EA1-DE06F1670EC2}"/>
                  </a:ext>
                </a:extLst>
              </p:cNvPr>
              <p:cNvSpPr txBox="1"/>
              <p:nvPr/>
            </p:nvSpPr>
            <p:spPr>
              <a:xfrm>
                <a:off x="8809409" y="4287360"/>
                <a:ext cx="1287313" cy="422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5D74604B-1DBA-BCE1-0EA1-DE06F167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409" y="4287360"/>
                <a:ext cx="1287313" cy="4224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0917BF6B-AA51-4D03-8DDB-FA013C821F61}"/>
              </a:ext>
            </a:extLst>
          </p:cNvPr>
          <p:cNvSpPr/>
          <p:nvPr/>
        </p:nvSpPr>
        <p:spPr>
          <a:xfrm>
            <a:off x="7532278" y="3700774"/>
            <a:ext cx="1255474" cy="935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73" name="Connecteur droit 7172">
            <a:extLst>
              <a:ext uri="{FF2B5EF4-FFF2-40B4-BE49-F238E27FC236}">
                <a16:creationId xmlns:a16="http://schemas.microsoft.com/office/drawing/2014/main" id="{E88DDB23-7F23-71E2-1276-2BD43D0ACCDD}"/>
              </a:ext>
            </a:extLst>
          </p:cNvPr>
          <p:cNvCxnSpPr>
            <a:cxnSpLocks/>
          </p:cNvCxnSpPr>
          <p:nvPr/>
        </p:nvCxnSpPr>
        <p:spPr>
          <a:xfrm>
            <a:off x="7650964" y="5595116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75" name="Connecteur droit 7174">
            <a:extLst>
              <a:ext uri="{FF2B5EF4-FFF2-40B4-BE49-F238E27FC236}">
                <a16:creationId xmlns:a16="http://schemas.microsoft.com/office/drawing/2014/main" id="{FB1B4975-0B47-33B4-0465-DE0BE7449341}"/>
              </a:ext>
            </a:extLst>
          </p:cNvPr>
          <p:cNvCxnSpPr>
            <a:cxnSpLocks/>
          </p:cNvCxnSpPr>
          <p:nvPr/>
        </p:nvCxnSpPr>
        <p:spPr>
          <a:xfrm>
            <a:off x="7661024" y="5935450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77" name="Connecteur droit 7176">
            <a:extLst>
              <a:ext uri="{FF2B5EF4-FFF2-40B4-BE49-F238E27FC236}">
                <a16:creationId xmlns:a16="http://schemas.microsoft.com/office/drawing/2014/main" id="{828142BC-52CF-2EB5-ABFD-11A5A53F1E86}"/>
              </a:ext>
            </a:extLst>
          </p:cNvPr>
          <p:cNvCxnSpPr>
            <a:cxnSpLocks/>
          </p:cNvCxnSpPr>
          <p:nvPr/>
        </p:nvCxnSpPr>
        <p:spPr>
          <a:xfrm>
            <a:off x="7650964" y="5249539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6EE73336-AD9A-EFA7-D897-32272C1D6689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DD67C102-9C9F-45D8-224D-F4880268AAF6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DD67C102-9C9F-45D8-224D-F4880268A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16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75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87347-0046-DE2B-5748-11594175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B1D1E4F-69EF-AF28-C7D4-D00B2B4B52DE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27A71-534A-1741-9392-5BA3B345DD53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98EA93-86F3-7466-F7FA-74069E444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F7586A7-014C-E558-B50F-361BBCEB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29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B220E3-CAE2-CD0D-546F-DAA1B203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ACC03DD4-5D06-C72E-CB22-8D966A00E763}"/>
              </a:ext>
            </a:extLst>
          </p:cNvPr>
          <p:cNvGrpSpPr/>
          <p:nvPr/>
        </p:nvGrpSpPr>
        <p:grpSpPr>
          <a:xfrm>
            <a:off x="520514" y="1056587"/>
            <a:ext cx="2116862" cy="1457917"/>
            <a:chOff x="1733685" y="2585108"/>
            <a:chExt cx="3919608" cy="2699497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2B9FA950-260D-834A-B943-B4194753B906}"/>
                </a:ext>
              </a:extLst>
            </p:cNvPr>
            <p:cNvGrpSpPr/>
            <p:nvPr/>
          </p:nvGrpSpPr>
          <p:grpSpPr>
            <a:xfrm>
              <a:off x="1733685" y="3246158"/>
              <a:ext cx="3919608" cy="2038447"/>
              <a:chOff x="1733685" y="3246158"/>
              <a:chExt cx="3919608" cy="2038447"/>
            </a:xfrm>
          </p:grpSpPr>
          <p:pic>
            <p:nvPicPr>
              <p:cNvPr id="5" name="Picture 7" descr="\hat H = \begin{pmatrix}&#10; &amp; \cdots&amp;  \\&#10; \vdots&amp;  &amp; \vdots \\&#10; &amp; \cdots &amp; &#10;\end{pmatrix}">
                <a:extLst>
                  <a:ext uri="{FF2B5EF4-FFF2-40B4-BE49-F238E27FC236}">
                    <a16:creationId xmlns:a16="http://schemas.microsoft.com/office/drawing/2014/main" id="{0D4BF522-7B07-AC4C-3EF8-F93CEBC9E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3685" y="3397501"/>
                <a:ext cx="3365212" cy="1887104"/>
              </a:xfrm>
              <a:prstGeom prst="rect">
                <a:avLst/>
              </a:prstGeom>
            </p:spPr>
          </p:pic>
          <p:cxnSp>
            <p:nvCxnSpPr>
              <p:cNvPr id="6" name="Straight Arrow Connector 10">
                <a:extLst>
                  <a:ext uri="{FF2B5EF4-FFF2-40B4-BE49-F238E27FC236}">
                    <a16:creationId xmlns:a16="http://schemas.microsoft.com/office/drawing/2014/main" id="{246119B2-5C85-D125-69CE-AF2BC1460EEC}"/>
                  </a:ext>
                </a:extLst>
              </p:cNvPr>
              <p:cNvCxnSpPr/>
              <p:nvPr/>
            </p:nvCxnSpPr>
            <p:spPr>
              <a:xfrm>
                <a:off x="5163502" y="3396250"/>
                <a:ext cx="0" cy="1881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13">
                <a:extLst>
                  <a:ext uri="{FF2B5EF4-FFF2-40B4-BE49-F238E27FC236}">
                    <a16:creationId xmlns:a16="http://schemas.microsoft.com/office/drawing/2014/main" id="{0B05F44C-62BB-48CA-BD70-B23C07695E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1411" y="3246158"/>
                <a:ext cx="1847271" cy="1154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9035691A-984D-A7F8-E633-F26F2D6B7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2842" r="71875" b="-5891"/>
              <a:stretch>
                <a:fillRect/>
              </a:stretch>
            </p:blipFill>
            <p:spPr>
              <a:xfrm>
                <a:off x="5233916" y="4012680"/>
                <a:ext cx="419377" cy="532425"/>
              </a:xfrm>
              <a:prstGeom prst="rect">
                <a:avLst/>
              </a:prstGeom>
            </p:spPr>
          </p:pic>
        </p:grpSp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0C3946D1-E91D-7134-ADF1-2EABE1386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2842" r="71875" b="-5891"/>
            <a:stretch>
              <a:fillRect/>
            </a:stretch>
          </p:blipFill>
          <p:spPr>
            <a:xfrm>
              <a:off x="3695357" y="2585108"/>
              <a:ext cx="419377" cy="532425"/>
            </a:xfrm>
            <a:prstGeom prst="rect">
              <a:avLst/>
            </a:prstGeom>
          </p:spPr>
        </p:pic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69EE8CA-62F2-F790-6712-916933DDF84A}"/>
              </a:ext>
            </a:extLst>
          </p:cNvPr>
          <p:cNvCxnSpPr/>
          <p:nvPr/>
        </p:nvCxnSpPr>
        <p:spPr>
          <a:xfrm>
            <a:off x="2759979" y="1956986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B5B1125-3835-8116-A94E-99CF0E45193B}"/>
              </a:ext>
            </a:extLst>
          </p:cNvPr>
          <p:cNvCxnSpPr/>
          <p:nvPr/>
        </p:nvCxnSpPr>
        <p:spPr>
          <a:xfrm>
            <a:off x="9120232" y="1971349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7">
            <a:extLst>
              <a:ext uri="{FF2B5EF4-FFF2-40B4-BE49-F238E27FC236}">
                <a16:creationId xmlns:a16="http://schemas.microsoft.com/office/drawing/2014/main" id="{29303D4E-C9E7-ABB9-E24D-74D0EA4C44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5461" y="1495421"/>
            <a:ext cx="1761122" cy="1019168"/>
          </a:xfrm>
          <a:prstGeom prst="rect">
            <a:avLst/>
          </a:prstGeom>
        </p:spPr>
      </p:pic>
      <p:cxnSp>
        <p:nvCxnSpPr>
          <p:cNvPr id="29" name="Straight Arrow Connector 10">
            <a:extLst>
              <a:ext uri="{FF2B5EF4-FFF2-40B4-BE49-F238E27FC236}">
                <a16:creationId xmlns:a16="http://schemas.microsoft.com/office/drawing/2014/main" id="{354ACF08-7321-07F6-ECA2-B6B4330CD76D}"/>
              </a:ext>
            </a:extLst>
          </p:cNvPr>
          <p:cNvCxnSpPr/>
          <p:nvPr/>
        </p:nvCxnSpPr>
        <p:spPr>
          <a:xfrm>
            <a:off x="11609639" y="1494745"/>
            <a:ext cx="0" cy="101636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3">
            <a:extLst>
              <a:ext uri="{FF2B5EF4-FFF2-40B4-BE49-F238E27FC236}">
                <a16:creationId xmlns:a16="http://schemas.microsoft.com/office/drawing/2014/main" id="{539FF5E6-32A1-A686-F7C7-5BACB1AD185E}"/>
              </a:ext>
            </a:extLst>
          </p:cNvPr>
          <p:cNvCxnSpPr>
            <a:cxnSpLocks/>
          </p:cNvCxnSpPr>
          <p:nvPr/>
        </p:nvCxnSpPr>
        <p:spPr>
          <a:xfrm flipH="1">
            <a:off x="10356145" y="1362682"/>
            <a:ext cx="106962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8">
            <a:extLst>
              <a:ext uri="{FF2B5EF4-FFF2-40B4-BE49-F238E27FC236}">
                <a16:creationId xmlns:a16="http://schemas.microsoft.com/office/drawing/2014/main" id="{5A46AB7A-A525-2226-2A43-CEA2202A9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095" y="1920951"/>
            <a:ext cx="219450" cy="2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D2BC966D-D3B6-54C0-72E2-E035DC6F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54" y="1035414"/>
            <a:ext cx="792202" cy="26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4B113F8-B764-E312-F138-ECC0EF47473B}"/>
              </a:ext>
            </a:extLst>
          </p:cNvPr>
          <p:cNvCxnSpPr>
            <a:cxnSpLocks/>
          </p:cNvCxnSpPr>
          <p:nvPr/>
        </p:nvCxnSpPr>
        <p:spPr>
          <a:xfrm>
            <a:off x="8367199" y="1322135"/>
            <a:ext cx="0" cy="40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9FF30453-5E8D-BB13-BC66-87FEEEE73D01}"/>
              </a:ext>
            </a:extLst>
          </p:cNvPr>
          <p:cNvSpPr txBox="1"/>
          <p:nvPr/>
        </p:nvSpPr>
        <p:spPr>
          <a:xfrm>
            <a:off x="7058517" y="929406"/>
            <a:ext cx="261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Dominant </a:t>
            </a:r>
            <a:r>
              <a:rPr lang="fr-FR" sz="2000" dirty="0" err="1"/>
              <a:t>Eigenvector</a:t>
            </a:r>
            <a:endParaRPr lang="en-GB" sz="2000" dirty="0"/>
          </a:p>
        </p:txBody>
      </p:sp>
      <p:grpSp>
        <p:nvGrpSpPr>
          <p:cNvPr id="7191" name="Groupe 7190">
            <a:extLst>
              <a:ext uri="{FF2B5EF4-FFF2-40B4-BE49-F238E27FC236}">
                <a16:creationId xmlns:a16="http://schemas.microsoft.com/office/drawing/2014/main" id="{C3FBFDC5-1E65-BCA0-CABB-77DF16B4B850}"/>
              </a:ext>
            </a:extLst>
          </p:cNvPr>
          <p:cNvGrpSpPr/>
          <p:nvPr/>
        </p:nvGrpSpPr>
        <p:grpSpPr>
          <a:xfrm>
            <a:off x="5285629" y="3600439"/>
            <a:ext cx="4811093" cy="2807765"/>
            <a:chOff x="7068756" y="3540063"/>
            <a:chExt cx="4556538" cy="2659206"/>
          </a:xfrm>
        </p:grpSpPr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18F815ED-BF5B-8F80-94F6-F9004255A8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09268" y="3604540"/>
              <a:ext cx="0" cy="2338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F5849580-6308-F2C4-A956-8335A1824431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4074240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6961A51F-5B0B-1DFE-82DD-2F1ECDC42EBE}"/>
                </a:ext>
              </a:extLst>
            </p:cNvPr>
            <p:cNvCxnSpPr>
              <a:cxnSpLocks/>
            </p:cNvCxnSpPr>
            <p:nvPr/>
          </p:nvCxnSpPr>
          <p:spPr>
            <a:xfrm>
              <a:off x="9306173" y="4396566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E179744-E18F-D407-DE2E-C07B2F763442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3746947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A8EF4264-0B3B-FCA1-E13C-0BAD68F4EB92}"/>
                    </a:ext>
                  </a:extLst>
                </p:cNvPr>
                <p:cNvSpPr txBox="1"/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A8EF4264-0B3B-FCA1-E13C-0BAD68F4E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45619EFD-2E37-894D-5B4F-79304349D6F8}"/>
                    </a:ext>
                  </a:extLst>
                </p:cNvPr>
                <p:cNvSpPr txBox="1"/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45619EFD-2E37-894D-5B4F-79304349D6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0FA206B7-E970-226E-BB91-6E53AE25EE86}"/>
                    </a:ext>
                  </a:extLst>
                </p:cNvPr>
                <p:cNvSpPr txBox="1"/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0FA206B7-E970-226E-BB91-6E53AE25E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61BBA1E-8BC4-0536-110E-798B88BE74B2}"/>
                </a:ext>
              </a:extLst>
            </p:cNvPr>
            <p:cNvSpPr txBox="1"/>
            <p:nvPr/>
          </p:nvSpPr>
          <p:spPr>
            <a:xfrm>
              <a:off x="9179163" y="4452854"/>
              <a:ext cx="121920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</a:t>
              </a:r>
              <a:endParaRPr kumimoji="0" lang="en-GB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F88078DE-DA18-549F-7C14-521A8012A9AE}"/>
                    </a:ext>
                  </a:extLst>
                </p:cNvPr>
                <p:cNvSpPr txBox="1"/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ar-AE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F88078DE-DA18-549F-7C14-521A8012A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21CA8FF6-47DA-D2F7-5355-9E9F4DB0A9E3}"/>
                    </a:ext>
                  </a:extLst>
                </p:cNvPr>
                <p:cNvSpPr txBox="1"/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Energy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oMath>
                    </m:oMathPara>
                  </a14:m>
                  <a:endPara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21CA8FF6-47DA-D2F7-5355-9E9F4DB0A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blipFill>
                  <a:blip r:embed="rId12"/>
                  <a:stretch>
                    <a:fillRect t="-4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7F6F1D84-1BF7-FCBF-15A3-169F5FCD4AF5}"/>
                    </a:ext>
                  </a:extLst>
                </p:cNvPr>
                <p:cNvSpPr txBox="1"/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oMath>
                    </m:oMathPara>
                  </a14:m>
                  <a:endPara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7F6F1D84-1BF7-FCBF-15A3-169F5FCD4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E86B3D8E-A23A-06B0-BFF1-75D82384076E}"/>
                </a:ext>
              </a:extLst>
            </p:cNvPr>
            <p:cNvCxnSpPr>
              <a:cxnSpLocks/>
            </p:cNvCxnSpPr>
            <p:nvPr/>
          </p:nvCxnSpPr>
          <p:spPr>
            <a:xfrm>
              <a:off x="9052173" y="5960615"/>
              <a:ext cx="1318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B527D73C-C68A-02D0-52BD-58CA01AA8754}"/>
                    </a:ext>
                  </a:extLst>
                </p:cNvPr>
                <p:cNvSpPr txBox="1"/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ar-A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B527D73C-C68A-02D0-52BD-58CA01AA8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A32CB5E1-DAE7-4585-49BC-627E35E0D20F}"/>
                    </a:ext>
                  </a:extLst>
                </p:cNvPr>
                <p:cNvSpPr txBox="1"/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A32CB5E1-DAE7-4585-49BC-627E35E0D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D6DA716-5BE8-A475-BE92-B73A7BA5DA22}"/>
                </a:ext>
              </a:extLst>
            </p:cNvPr>
            <p:cNvSpPr/>
            <p:nvPr/>
          </p:nvSpPr>
          <p:spPr>
            <a:xfrm>
              <a:off x="9196535" y="3635089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73" name="Connecteur droit 7172">
              <a:extLst>
                <a:ext uri="{FF2B5EF4-FFF2-40B4-BE49-F238E27FC236}">
                  <a16:creationId xmlns:a16="http://schemas.microsoft.com/office/drawing/2014/main" id="{61333333-8D3D-A8D6-F379-2F8949CE550E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429202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5" name="Connecteur droit 7174">
              <a:extLst>
                <a:ext uri="{FF2B5EF4-FFF2-40B4-BE49-F238E27FC236}">
                  <a16:creationId xmlns:a16="http://schemas.microsoft.com/office/drawing/2014/main" id="{61ADD62B-5CBD-F814-8BC2-3E1D8FDB5DB9}"/>
                </a:ext>
              </a:extLst>
            </p:cNvPr>
            <p:cNvCxnSpPr>
              <a:cxnSpLocks/>
            </p:cNvCxnSpPr>
            <p:nvPr/>
          </p:nvCxnSpPr>
          <p:spPr>
            <a:xfrm>
              <a:off x="9318469" y="5751528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7" name="Connecteur droit 7176">
              <a:extLst>
                <a:ext uri="{FF2B5EF4-FFF2-40B4-BE49-F238E27FC236}">
                  <a16:creationId xmlns:a16="http://schemas.microsoft.com/office/drawing/2014/main" id="{4EB88B5E-4EA7-8D44-371F-E5B9BD424CE5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101909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88" name="Image 7187" descr="Une image contenant Police, typographie, conception&#10;&#10;Le contenu généré par l’IA peut être incorrect.">
            <a:extLst>
              <a:ext uri="{FF2B5EF4-FFF2-40B4-BE49-F238E27FC236}">
                <a16:creationId xmlns:a16="http://schemas.microsoft.com/office/drawing/2014/main" id="{71C14F2C-59AC-35A6-631A-1B6C44A033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9886"/>
          <a:stretch>
            <a:fillRect/>
          </a:stretch>
        </p:blipFill>
        <p:spPr>
          <a:xfrm>
            <a:off x="1139032" y="3429000"/>
            <a:ext cx="4803075" cy="3049723"/>
          </a:xfrm>
          <a:prstGeom prst="rect">
            <a:avLst/>
          </a:prstGeom>
        </p:spPr>
      </p:pic>
      <p:sp>
        <p:nvSpPr>
          <p:cNvPr id="7192" name="ZoneTexte 7191">
            <a:extLst>
              <a:ext uri="{FF2B5EF4-FFF2-40B4-BE49-F238E27FC236}">
                <a16:creationId xmlns:a16="http://schemas.microsoft.com/office/drawing/2014/main" id="{094B34CB-536F-2F7B-AFAC-4A55C56A1419}"/>
              </a:ext>
            </a:extLst>
          </p:cNvPr>
          <p:cNvSpPr txBox="1"/>
          <p:nvPr/>
        </p:nvSpPr>
        <p:spPr>
          <a:xfrm>
            <a:off x="1271157" y="4465805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-</a:t>
            </a:r>
            <a:endParaRPr lang="en-GB" sz="5000" dirty="0"/>
          </a:p>
        </p:txBody>
      </p:sp>
      <p:sp>
        <p:nvSpPr>
          <p:cNvPr id="7193" name="ZoneTexte 7192">
            <a:extLst>
              <a:ext uri="{FF2B5EF4-FFF2-40B4-BE49-F238E27FC236}">
                <a16:creationId xmlns:a16="http://schemas.microsoft.com/office/drawing/2014/main" id="{396FA026-EE96-17DF-A7B8-08FA736DCB9F}"/>
              </a:ext>
            </a:extLst>
          </p:cNvPr>
          <p:cNvSpPr txBox="1"/>
          <p:nvPr/>
        </p:nvSpPr>
        <p:spPr>
          <a:xfrm>
            <a:off x="1209982" y="5531409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=</a:t>
            </a:r>
            <a:endParaRPr lang="en-GB" sz="5000" dirty="0"/>
          </a:p>
        </p:txBody>
      </p:sp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4A6A92A2-2E24-7286-7368-F5CB647E2AFE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FE9E4BF6-1063-C359-D0DE-E4732E3164ED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FE9E4BF6-1063-C359-D0DE-E4732E316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17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71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46BC-073D-2B77-DCDE-873D9434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E8EEF-6D1A-1745-FA32-9E9613C2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0DB9-BA0A-4B2D-979B-403886906B46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0983D-CEA4-299D-C6FA-3D5BD1F3A013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F03172-C7C5-01AC-3734-8535EAE9AA99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Introduction :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3464199A-5CC2-4250-DCDC-40F8AD850A2A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3</a:t>
            </a:fld>
            <a:endParaRPr lang="fr-FR"/>
          </a:p>
        </p:txBody>
      </p:sp>
      <p:pic>
        <p:nvPicPr>
          <p:cNvPr id="15" name="Image 14" descr="Une image contenant capture d’écran, noir, conception&#10;&#10;Le contenu généré par l’IA peut être incorrect.">
            <a:extLst>
              <a:ext uri="{FF2B5EF4-FFF2-40B4-BE49-F238E27FC236}">
                <a16:creationId xmlns:a16="http://schemas.microsoft.com/office/drawing/2014/main" id="{28C39F83-C710-A5C8-419A-E9ED3A45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20" y="973136"/>
            <a:ext cx="3747559" cy="3827991"/>
          </a:xfrm>
          <a:prstGeom prst="rect">
            <a:avLst/>
          </a:prstGeom>
        </p:spPr>
      </p:pic>
      <p:pic>
        <p:nvPicPr>
          <p:cNvPr id="7" name="Image 6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7B402B16-6D33-86D7-3DE5-E465C54DE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29" y="4627215"/>
            <a:ext cx="3385794" cy="1390001"/>
          </a:xfrm>
          <a:prstGeom prst="rect">
            <a:avLst/>
          </a:prstGeom>
        </p:spPr>
      </p:pic>
      <p:sp>
        <p:nvSpPr>
          <p:cNvPr id="3" name="TextBox 21">
            <a:extLst>
              <a:ext uri="{FF2B5EF4-FFF2-40B4-BE49-F238E27FC236}">
                <a16:creationId xmlns:a16="http://schemas.microsoft.com/office/drawing/2014/main" id="{6C46BAAA-A87F-9697-D420-397EA1EC712A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86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FB9E-8815-1305-7C77-8487A41FB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F8128E1-6C3E-E140-96C3-04BCC981A59E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D98A8-8A64-5238-D268-3AE83836CDB4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4A3B5F-DF06-A547-FF5C-266D41C0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24975A-463E-0937-E40B-F2BC1AC4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30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377CDF-918D-A731-A904-10B5F198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641DCBCF-8859-556F-5F5A-CE4DB4629A8D}"/>
              </a:ext>
            </a:extLst>
          </p:cNvPr>
          <p:cNvGrpSpPr/>
          <p:nvPr/>
        </p:nvGrpSpPr>
        <p:grpSpPr>
          <a:xfrm>
            <a:off x="520514" y="1056587"/>
            <a:ext cx="2116862" cy="1457917"/>
            <a:chOff x="1733685" y="2585108"/>
            <a:chExt cx="3919608" cy="2699497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4F814E35-FE5A-79A6-C16D-A4C0B0E7EACC}"/>
                </a:ext>
              </a:extLst>
            </p:cNvPr>
            <p:cNvGrpSpPr/>
            <p:nvPr/>
          </p:nvGrpSpPr>
          <p:grpSpPr>
            <a:xfrm>
              <a:off x="1733685" y="3246158"/>
              <a:ext cx="3919608" cy="2038447"/>
              <a:chOff x="1733685" y="3246158"/>
              <a:chExt cx="3919608" cy="2038447"/>
            </a:xfrm>
          </p:grpSpPr>
          <p:pic>
            <p:nvPicPr>
              <p:cNvPr id="5" name="Picture 7" descr="\hat H = \begin{pmatrix}&#10; &amp; \cdots&amp;  \\&#10; \vdots&amp;  &amp; \vdots \\&#10; &amp; \cdots &amp; &#10;\end{pmatrix}">
                <a:extLst>
                  <a:ext uri="{FF2B5EF4-FFF2-40B4-BE49-F238E27FC236}">
                    <a16:creationId xmlns:a16="http://schemas.microsoft.com/office/drawing/2014/main" id="{D2AE6FF5-E90C-2A48-06EA-83EFDAC41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3685" y="3397501"/>
                <a:ext cx="3365212" cy="1887104"/>
              </a:xfrm>
              <a:prstGeom prst="rect">
                <a:avLst/>
              </a:prstGeom>
            </p:spPr>
          </p:pic>
          <p:cxnSp>
            <p:nvCxnSpPr>
              <p:cNvPr id="6" name="Straight Arrow Connector 10">
                <a:extLst>
                  <a:ext uri="{FF2B5EF4-FFF2-40B4-BE49-F238E27FC236}">
                    <a16:creationId xmlns:a16="http://schemas.microsoft.com/office/drawing/2014/main" id="{2C0F3326-49C1-5989-A687-5DFE2F823993}"/>
                  </a:ext>
                </a:extLst>
              </p:cNvPr>
              <p:cNvCxnSpPr/>
              <p:nvPr/>
            </p:nvCxnSpPr>
            <p:spPr>
              <a:xfrm>
                <a:off x="5163502" y="3396250"/>
                <a:ext cx="0" cy="1881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13">
                <a:extLst>
                  <a:ext uri="{FF2B5EF4-FFF2-40B4-BE49-F238E27FC236}">
                    <a16:creationId xmlns:a16="http://schemas.microsoft.com/office/drawing/2014/main" id="{B63576E9-15CA-ED0A-ED7C-01849F917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1411" y="3246158"/>
                <a:ext cx="1847271" cy="1154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64ADE80C-CAED-D19F-4E56-3F28FBC75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2842" r="71875" b="-5891"/>
              <a:stretch>
                <a:fillRect/>
              </a:stretch>
            </p:blipFill>
            <p:spPr>
              <a:xfrm>
                <a:off x="5233916" y="4012680"/>
                <a:ext cx="419377" cy="532425"/>
              </a:xfrm>
              <a:prstGeom prst="rect">
                <a:avLst/>
              </a:prstGeom>
            </p:spPr>
          </p:pic>
        </p:grpSp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573EE34D-BE46-089E-CA40-7CCE259F0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2842" r="71875" b="-5891"/>
            <a:stretch>
              <a:fillRect/>
            </a:stretch>
          </p:blipFill>
          <p:spPr>
            <a:xfrm>
              <a:off x="3695357" y="2585108"/>
              <a:ext cx="419377" cy="532425"/>
            </a:xfrm>
            <a:prstGeom prst="rect">
              <a:avLst/>
            </a:prstGeom>
          </p:spPr>
        </p:pic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FA5203D-9169-E78F-0F55-6A880148CC70}"/>
              </a:ext>
            </a:extLst>
          </p:cNvPr>
          <p:cNvCxnSpPr/>
          <p:nvPr/>
        </p:nvCxnSpPr>
        <p:spPr>
          <a:xfrm>
            <a:off x="2759979" y="1956986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FBCEDF1-76B8-B15B-2C20-205C15C2CF04}"/>
              </a:ext>
            </a:extLst>
          </p:cNvPr>
          <p:cNvCxnSpPr/>
          <p:nvPr/>
        </p:nvCxnSpPr>
        <p:spPr>
          <a:xfrm>
            <a:off x="9120232" y="1971349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7">
            <a:extLst>
              <a:ext uri="{FF2B5EF4-FFF2-40B4-BE49-F238E27FC236}">
                <a16:creationId xmlns:a16="http://schemas.microsoft.com/office/drawing/2014/main" id="{F4B57AA2-4CB7-C3B6-4BB5-B9922537D8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5461" y="1495421"/>
            <a:ext cx="1761122" cy="1019168"/>
          </a:xfrm>
          <a:prstGeom prst="rect">
            <a:avLst/>
          </a:prstGeom>
        </p:spPr>
      </p:pic>
      <p:cxnSp>
        <p:nvCxnSpPr>
          <p:cNvPr id="29" name="Straight Arrow Connector 10">
            <a:extLst>
              <a:ext uri="{FF2B5EF4-FFF2-40B4-BE49-F238E27FC236}">
                <a16:creationId xmlns:a16="http://schemas.microsoft.com/office/drawing/2014/main" id="{68EED3B7-9950-68CF-22AD-073B8FE8F4F6}"/>
              </a:ext>
            </a:extLst>
          </p:cNvPr>
          <p:cNvCxnSpPr/>
          <p:nvPr/>
        </p:nvCxnSpPr>
        <p:spPr>
          <a:xfrm>
            <a:off x="11609639" y="1494745"/>
            <a:ext cx="0" cy="101636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3">
            <a:extLst>
              <a:ext uri="{FF2B5EF4-FFF2-40B4-BE49-F238E27FC236}">
                <a16:creationId xmlns:a16="http://schemas.microsoft.com/office/drawing/2014/main" id="{12E43885-D5E9-1C73-E77C-D39CACD732A0}"/>
              </a:ext>
            </a:extLst>
          </p:cNvPr>
          <p:cNvCxnSpPr>
            <a:cxnSpLocks/>
          </p:cNvCxnSpPr>
          <p:nvPr/>
        </p:nvCxnSpPr>
        <p:spPr>
          <a:xfrm flipH="1">
            <a:off x="10356145" y="1362682"/>
            <a:ext cx="106962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8">
            <a:extLst>
              <a:ext uri="{FF2B5EF4-FFF2-40B4-BE49-F238E27FC236}">
                <a16:creationId xmlns:a16="http://schemas.microsoft.com/office/drawing/2014/main" id="{14BFFF19-0F3C-AE63-662E-2A585B4C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095" y="1920951"/>
            <a:ext cx="219450" cy="2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9842AB2-9127-F5C3-229F-AEC8A6A95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54" y="1035414"/>
            <a:ext cx="792202" cy="26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51C63246-223B-50D9-B8C9-381AEF6077B0}"/>
              </a:ext>
            </a:extLst>
          </p:cNvPr>
          <p:cNvCxnSpPr>
            <a:cxnSpLocks/>
          </p:cNvCxnSpPr>
          <p:nvPr/>
        </p:nvCxnSpPr>
        <p:spPr>
          <a:xfrm>
            <a:off x="8367199" y="1322135"/>
            <a:ext cx="0" cy="40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EABCB774-D3AF-EA9C-9F33-171CCD296590}"/>
              </a:ext>
            </a:extLst>
          </p:cNvPr>
          <p:cNvSpPr txBox="1"/>
          <p:nvPr/>
        </p:nvSpPr>
        <p:spPr>
          <a:xfrm>
            <a:off x="7058517" y="929406"/>
            <a:ext cx="261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Dominant </a:t>
            </a:r>
            <a:r>
              <a:rPr lang="fr-FR" sz="2000" dirty="0" err="1"/>
              <a:t>Eigenvector</a:t>
            </a:r>
            <a:endParaRPr lang="en-GB" sz="2000" dirty="0"/>
          </a:p>
        </p:txBody>
      </p:sp>
      <p:grpSp>
        <p:nvGrpSpPr>
          <p:cNvPr id="7191" name="Groupe 7190">
            <a:extLst>
              <a:ext uri="{FF2B5EF4-FFF2-40B4-BE49-F238E27FC236}">
                <a16:creationId xmlns:a16="http://schemas.microsoft.com/office/drawing/2014/main" id="{48E0C2D1-486E-C5CD-0386-937635E40ED9}"/>
              </a:ext>
            </a:extLst>
          </p:cNvPr>
          <p:cNvGrpSpPr/>
          <p:nvPr/>
        </p:nvGrpSpPr>
        <p:grpSpPr>
          <a:xfrm>
            <a:off x="5285629" y="3600439"/>
            <a:ext cx="4811093" cy="2807765"/>
            <a:chOff x="7068756" y="3540063"/>
            <a:chExt cx="4556538" cy="2659206"/>
          </a:xfrm>
        </p:grpSpPr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61018868-4E16-8EEF-0B34-45089748EC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09268" y="3604540"/>
              <a:ext cx="0" cy="2338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BA3F0138-9405-6AA7-24F4-94C3EEA6F99D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4074240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A59AC906-0C91-6272-4EBC-DB023690349E}"/>
                </a:ext>
              </a:extLst>
            </p:cNvPr>
            <p:cNvCxnSpPr>
              <a:cxnSpLocks/>
            </p:cNvCxnSpPr>
            <p:nvPr/>
          </p:nvCxnSpPr>
          <p:spPr>
            <a:xfrm>
              <a:off x="9306173" y="4396566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8D95159-32D6-BE5C-411B-55B598F6B815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3746947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6A8D55DF-A5A1-710A-5699-A69F8C785038}"/>
                    </a:ext>
                  </a:extLst>
                </p:cNvPr>
                <p:cNvSpPr txBox="1"/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6A8D55DF-A5A1-710A-5699-A69F8C785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0BCAEA72-B029-FF93-3A76-82495AA6664F}"/>
                    </a:ext>
                  </a:extLst>
                </p:cNvPr>
                <p:cNvSpPr txBox="1"/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0BCAEA72-B029-FF93-3A76-82495AA66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6C758F25-61B2-8608-B9EB-B5369D4A5E99}"/>
                    </a:ext>
                  </a:extLst>
                </p:cNvPr>
                <p:cNvSpPr txBox="1"/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6C758F25-61B2-8608-B9EB-B5369D4A5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FD946EF6-C2C0-0445-DCFE-11224E73C027}"/>
                </a:ext>
              </a:extLst>
            </p:cNvPr>
            <p:cNvSpPr txBox="1"/>
            <p:nvPr/>
          </p:nvSpPr>
          <p:spPr>
            <a:xfrm>
              <a:off x="9179163" y="4452854"/>
              <a:ext cx="121920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</a:t>
              </a:r>
              <a:endParaRPr kumimoji="0" lang="en-GB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A09941FC-CCF3-FD95-0EEA-8CAE423FC061}"/>
                    </a:ext>
                  </a:extLst>
                </p:cNvPr>
                <p:cNvSpPr txBox="1"/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ar-AE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A09941FC-CCF3-FD95-0EEA-8CAE423FC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DCDD7CD2-1F6F-9BC1-447C-37BB1788E334}"/>
                    </a:ext>
                  </a:extLst>
                </p:cNvPr>
                <p:cNvSpPr txBox="1"/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Energy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oMath>
                    </m:oMathPara>
                  </a14:m>
                  <a:endPara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DCDD7CD2-1F6F-9BC1-447C-37BB1788E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blipFill>
                  <a:blip r:embed="rId12"/>
                  <a:stretch>
                    <a:fillRect t="-4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65F084CE-1941-5344-982C-DF28A0F6136D}"/>
                    </a:ext>
                  </a:extLst>
                </p:cNvPr>
                <p:cNvSpPr txBox="1"/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oMath>
                    </m:oMathPara>
                  </a14:m>
                  <a:endPara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65F084CE-1941-5344-982C-DF28A0F61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ECCA28B7-91BB-BF91-FB6A-F2DF91F2F092}"/>
                </a:ext>
              </a:extLst>
            </p:cNvPr>
            <p:cNvCxnSpPr>
              <a:cxnSpLocks/>
            </p:cNvCxnSpPr>
            <p:nvPr/>
          </p:nvCxnSpPr>
          <p:spPr>
            <a:xfrm>
              <a:off x="9052173" y="5960615"/>
              <a:ext cx="1318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EBD1B518-4F05-2528-943E-709FC1408D17}"/>
                    </a:ext>
                  </a:extLst>
                </p:cNvPr>
                <p:cNvSpPr txBox="1"/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ar-A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EBD1B518-4F05-2528-943E-709FC1408D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EE3470D3-D8AF-68E2-786E-FF21F4F38E73}"/>
                    </a:ext>
                  </a:extLst>
                </p:cNvPr>
                <p:cNvSpPr txBox="1"/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EE3470D3-D8AF-68E2-786E-FF21F4F38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DA580F9-EB5C-656D-CD14-834C9ACACAA1}"/>
                </a:ext>
              </a:extLst>
            </p:cNvPr>
            <p:cNvSpPr/>
            <p:nvPr/>
          </p:nvSpPr>
          <p:spPr>
            <a:xfrm>
              <a:off x="9196535" y="3635089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73" name="Connecteur droit 7172">
              <a:extLst>
                <a:ext uri="{FF2B5EF4-FFF2-40B4-BE49-F238E27FC236}">
                  <a16:creationId xmlns:a16="http://schemas.microsoft.com/office/drawing/2014/main" id="{308C52DD-42FA-24F1-29D7-2F53D485AF3D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429202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5" name="Connecteur droit 7174">
              <a:extLst>
                <a:ext uri="{FF2B5EF4-FFF2-40B4-BE49-F238E27FC236}">
                  <a16:creationId xmlns:a16="http://schemas.microsoft.com/office/drawing/2014/main" id="{6104497D-552D-AFC2-0E42-19FE14E6C321}"/>
                </a:ext>
              </a:extLst>
            </p:cNvPr>
            <p:cNvCxnSpPr>
              <a:cxnSpLocks/>
            </p:cNvCxnSpPr>
            <p:nvPr/>
          </p:nvCxnSpPr>
          <p:spPr>
            <a:xfrm>
              <a:off x="9318469" y="5751528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7" name="Connecteur droit 7176">
              <a:extLst>
                <a:ext uri="{FF2B5EF4-FFF2-40B4-BE49-F238E27FC236}">
                  <a16:creationId xmlns:a16="http://schemas.microsoft.com/office/drawing/2014/main" id="{B8289A98-4ECF-64E6-5081-6961237A99C4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101909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617D95C4-B4AC-1202-F3A8-A05319242DB5}"/>
                </a:ext>
              </a:extLst>
            </p:cNvPr>
            <p:cNvSpPr/>
            <p:nvPr/>
          </p:nvSpPr>
          <p:spPr>
            <a:xfrm>
              <a:off x="9208831" y="4990051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80" name="ZoneTexte 7179">
              <a:extLst>
                <a:ext uri="{FF2B5EF4-FFF2-40B4-BE49-F238E27FC236}">
                  <a16:creationId xmlns:a16="http://schemas.microsoft.com/office/drawing/2014/main" id="{1A33D4BE-E723-067D-3D98-F3182B86582C}"/>
                </a:ext>
              </a:extLst>
            </p:cNvPr>
            <p:cNvSpPr txBox="1"/>
            <p:nvPr/>
          </p:nvSpPr>
          <p:spPr>
            <a:xfrm>
              <a:off x="9942944" y="4516842"/>
              <a:ext cx="78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rgbClr val="FF0000"/>
                  </a:solidFill>
                </a:rPr>
                <a:t>?</a:t>
              </a:r>
              <a:endParaRPr lang="en-GB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188" name="Image 7187" descr="Une image contenant Police, typographie, conception&#10;&#10;Le contenu généré par l’IA peut être incorrect.">
            <a:extLst>
              <a:ext uri="{FF2B5EF4-FFF2-40B4-BE49-F238E27FC236}">
                <a16:creationId xmlns:a16="http://schemas.microsoft.com/office/drawing/2014/main" id="{2FD01C7D-CC34-F618-1CEC-D322EB152F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9886"/>
          <a:stretch>
            <a:fillRect/>
          </a:stretch>
        </p:blipFill>
        <p:spPr>
          <a:xfrm>
            <a:off x="1139032" y="3429000"/>
            <a:ext cx="4803075" cy="3049723"/>
          </a:xfrm>
          <a:prstGeom prst="rect">
            <a:avLst/>
          </a:prstGeom>
        </p:spPr>
      </p:pic>
      <p:sp>
        <p:nvSpPr>
          <p:cNvPr id="7192" name="ZoneTexte 7191">
            <a:extLst>
              <a:ext uri="{FF2B5EF4-FFF2-40B4-BE49-F238E27FC236}">
                <a16:creationId xmlns:a16="http://schemas.microsoft.com/office/drawing/2014/main" id="{D400E67C-8910-15DB-64CD-CAD05BF3C529}"/>
              </a:ext>
            </a:extLst>
          </p:cNvPr>
          <p:cNvSpPr txBox="1"/>
          <p:nvPr/>
        </p:nvSpPr>
        <p:spPr>
          <a:xfrm>
            <a:off x="1271157" y="4465805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-</a:t>
            </a:r>
            <a:endParaRPr lang="en-GB" sz="5000" dirty="0"/>
          </a:p>
        </p:txBody>
      </p:sp>
      <p:sp>
        <p:nvSpPr>
          <p:cNvPr id="7193" name="ZoneTexte 7192">
            <a:extLst>
              <a:ext uri="{FF2B5EF4-FFF2-40B4-BE49-F238E27FC236}">
                <a16:creationId xmlns:a16="http://schemas.microsoft.com/office/drawing/2014/main" id="{6115B2EA-1B05-50AB-265A-BBD9AFA6B4E2}"/>
              </a:ext>
            </a:extLst>
          </p:cNvPr>
          <p:cNvSpPr txBox="1"/>
          <p:nvPr/>
        </p:nvSpPr>
        <p:spPr>
          <a:xfrm>
            <a:off x="1209982" y="5531409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=</a:t>
            </a:r>
            <a:endParaRPr lang="en-GB" sz="5000" dirty="0"/>
          </a:p>
        </p:txBody>
      </p:sp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8C9C2BA9-7508-4AD3-FFCE-B26C9B31EEC8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47C23A65-0EBB-94A5-997A-68420ACB8AA3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47C23A65-0EBB-94A5-997A-68420ACB8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17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658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EA0E-71EF-E7A9-7E1A-95BCA64C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75D4ACB-9BB4-1324-4C72-9929B7689366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idea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88CDD-8D90-94B5-A969-ABC8924A2E4F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547B3A-640B-C815-10EF-8A19D9DF3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8055-328F-4524-B180-041240E7B644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184888-957A-E4E9-A1DE-5F3D31E1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31</a:t>
            </a:fld>
            <a:endParaRPr lang="en-GB"/>
          </a:p>
        </p:txBody>
      </p:sp>
      <p:pic>
        <p:nvPicPr>
          <p:cNvPr id="28" name="Image 27" descr="Une image contenant texte, lign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C81F186-8695-75D7-8BD3-72F1435F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7"/>
          <a:stretch>
            <a:fillRect/>
          </a:stretch>
        </p:blipFill>
        <p:spPr>
          <a:xfrm>
            <a:off x="1490344" y="1001028"/>
            <a:ext cx="8335204" cy="55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97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9999A-CD6C-2152-237F-BD18207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5C82ACD-74B6-070F-C33F-AF131431911B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idea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F9E9AB-B341-FD43-0F51-1ED058012220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5E9851-8339-556E-FA49-A5243BC9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8055-328F-4524-B180-041240E7B644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388820-04EF-8322-CAD6-2E11ADCD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32</a:t>
            </a:fld>
            <a:endParaRPr lang="en-GB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1E66BE6-2A06-CCB8-4251-27F8BD932345}"/>
              </a:ext>
            </a:extLst>
          </p:cNvPr>
          <p:cNvSpPr txBox="1"/>
          <p:nvPr/>
        </p:nvSpPr>
        <p:spPr>
          <a:xfrm>
            <a:off x="9982200" y="1329178"/>
            <a:ext cx="1684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810381"/>
                </a:solidFill>
              </a:rPr>
              <a:t>Aimed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energy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level</a:t>
            </a:r>
            <a:r>
              <a:rPr lang="fr-FR" sz="2000" dirty="0">
                <a:solidFill>
                  <a:srgbClr val="810381"/>
                </a:solidFill>
              </a:rPr>
              <a:t> to </a:t>
            </a:r>
            <a:r>
              <a:rPr lang="fr-FR" sz="2000" dirty="0" err="1">
                <a:solidFill>
                  <a:srgbClr val="810381"/>
                </a:solidFill>
              </a:rPr>
              <a:t>compute</a:t>
            </a:r>
            <a:endParaRPr lang="en-GB" sz="2000" dirty="0">
              <a:solidFill>
                <a:srgbClr val="810381"/>
              </a:solidFill>
            </a:endParaRPr>
          </a:p>
        </p:txBody>
      </p:sp>
      <p:pic>
        <p:nvPicPr>
          <p:cNvPr id="28" name="Image 27" descr="Une image contenant texte, lign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8F6B86E-58BF-63AA-4AA9-528530BAF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2"/>
          <a:stretch>
            <a:fillRect/>
          </a:stretch>
        </p:blipFill>
        <p:spPr>
          <a:xfrm>
            <a:off x="1490344" y="1501540"/>
            <a:ext cx="8335204" cy="5037371"/>
          </a:xfrm>
          <a:prstGeom prst="rect">
            <a:avLst/>
          </a:prstGeom>
        </p:spPr>
      </p:pic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45D9A53A-5420-FB8A-AE51-AB006932CB97}"/>
              </a:ext>
            </a:extLst>
          </p:cNvPr>
          <p:cNvSpPr/>
          <p:nvPr/>
        </p:nvSpPr>
        <p:spPr>
          <a:xfrm>
            <a:off x="2820202" y="4581625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4E48920-8FF4-FBC2-204E-D3D160C04C58}"/>
              </a:ext>
            </a:extLst>
          </p:cNvPr>
          <p:cNvSpPr/>
          <p:nvPr/>
        </p:nvSpPr>
        <p:spPr>
          <a:xfrm>
            <a:off x="2820202" y="335961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D3A22A6A-B837-7DE4-5DD8-74E9FA16F7FA}"/>
              </a:ext>
            </a:extLst>
          </p:cNvPr>
          <p:cNvSpPr/>
          <p:nvPr/>
        </p:nvSpPr>
        <p:spPr>
          <a:xfrm>
            <a:off x="2820201" y="213760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C225697-0C22-31FB-8A2C-D63F7DF86B8D}"/>
              </a:ext>
            </a:extLst>
          </p:cNvPr>
          <p:cNvSpPr txBox="1"/>
          <p:nvPr/>
        </p:nvSpPr>
        <p:spPr>
          <a:xfrm>
            <a:off x="4377667" y="1046156"/>
            <a:ext cx="34366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 err="1"/>
              <a:t>Lanczos</a:t>
            </a:r>
            <a:r>
              <a:rPr lang="fr-FR" sz="2500" b="1" dirty="0"/>
              <a:t> computation </a:t>
            </a:r>
            <a:endParaRPr lang="en-GB" sz="2500" b="1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5C650F4-117B-A663-B7D5-A6337A342D91}"/>
              </a:ext>
            </a:extLst>
          </p:cNvPr>
          <p:cNvSpPr/>
          <p:nvPr/>
        </p:nvSpPr>
        <p:spPr>
          <a:xfrm>
            <a:off x="5494421" y="450943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3000B684-F2E2-A524-6A21-DE30525B78D5}"/>
              </a:ext>
            </a:extLst>
          </p:cNvPr>
          <p:cNvSpPr/>
          <p:nvPr/>
        </p:nvSpPr>
        <p:spPr>
          <a:xfrm>
            <a:off x="5494421" y="328742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37F2BB7-C465-9BEB-1603-79D077247E7C}"/>
              </a:ext>
            </a:extLst>
          </p:cNvPr>
          <p:cNvSpPr/>
          <p:nvPr/>
        </p:nvSpPr>
        <p:spPr>
          <a:xfrm>
            <a:off x="5494420" y="2109868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BD5987A-70F1-19A7-7EA8-75AA37D363CA}"/>
              </a:ext>
            </a:extLst>
          </p:cNvPr>
          <p:cNvSpPr/>
          <p:nvPr/>
        </p:nvSpPr>
        <p:spPr>
          <a:xfrm>
            <a:off x="8247246" y="447093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47B9BFD-24CC-9CF0-6910-1B56AA29AC1F}"/>
              </a:ext>
            </a:extLst>
          </p:cNvPr>
          <p:cNvSpPr/>
          <p:nvPr/>
        </p:nvSpPr>
        <p:spPr>
          <a:xfrm>
            <a:off x="8247246" y="324892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B916CC6-88E4-BF99-1414-2D0663DB7960}"/>
              </a:ext>
            </a:extLst>
          </p:cNvPr>
          <p:cNvSpPr/>
          <p:nvPr/>
        </p:nvSpPr>
        <p:spPr>
          <a:xfrm>
            <a:off x="8259945" y="2077718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03D3F33-964A-87CA-EAFB-4063ED6D9520}"/>
              </a:ext>
            </a:extLst>
          </p:cNvPr>
          <p:cNvSpPr/>
          <p:nvPr/>
        </p:nvSpPr>
        <p:spPr>
          <a:xfrm>
            <a:off x="2616200" y="1770478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1423881-502D-6DAB-EC5E-5C85377DDC70}"/>
              </a:ext>
            </a:extLst>
          </p:cNvPr>
          <p:cNvSpPr/>
          <p:nvPr/>
        </p:nvSpPr>
        <p:spPr>
          <a:xfrm>
            <a:off x="5365632" y="1712991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5D8DD18-1570-6864-E36D-D230D84DD59E}"/>
              </a:ext>
            </a:extLst>
          </p:cNvPr>
          <p:cNvSpPr/>
          <p:nvPr/>
        </p:nvSpPr>
        <p:spPr>
          <a:xfrm>
            <a:off x="8115064" y="1664956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36BAC1C-D6FB-5A25-6170-15CBF32D62E1}"/>
              </a:ext>
            </a:extLst>
          </p:cNvPr>
          <p:cNvSpPr txBox="1"/>
          <p:nvPr/>
        </p:nvSpPr>
        <p:spPr>
          <a:xfrm>
            <a:off x="3259309" y="3323174"/>
            <a:ext cx="163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FF0000"/>
                </a:solidFill>
              </a:rPr>
              <a:t>New computation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43435B6-D255-0A61-0D5B-CB90A86AC320}"/>
              </a:ext>
            </a:extLst>
          </p:cNvPr>
          <p:cNvSpPr txBox="1"/>
          <p:nvPr/>
        </p:nvSpPr>
        <p:spPr>
          <a:xfrm>
            <a:off x="6235789" y="3323174"/>
            <a:ext cx="163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FF0000"/>
                </a:solidFill>
              </a:rPr>
              <a:t>New computation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12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F8E7D-75B4-D62B-628D-343F7E9EC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CF75DEA-7331-6D73-D572-3284238D0BC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idea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E71E2B-3AF4-A7BE-F616-8BD4DB599F2F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B69518-624F-7E9C-D43D-58BA6FB8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8055-328F-4524-B180-041240E7B644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F717B4-5F15-09D5-8A1A-D3B12CE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33</a:t>
            </a:fld>
            <a:endParaRPr lang="en-GB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8FA77AA-17A8-8AD5-CD73-23C86566A69D}"/>
              </a:ext>
            </a:extLst>
          </p:cNvPr>
          <p:cNvSpPr txBox="1"/>
          <p:nvPr/>
        </p:nvSpPr>
        <p:spPr>
          <a:xfrm>
            <a:off x="9982200" y="1329178"/>
            <a:ext cx="1684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810381"/>
                </a:solidFill>
              </a:rPr>
              <a:t>Aimed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energy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level</a:t>
            </a:r>
            <a:r>
              <a:rPr lang="fr-FR" sz="2000" dirty="0">
                <a:solidFill>
                  <a:srgbClr val="810381"/>
                </a:solidFill>
              </a:rPr>
              <a:t> to </a:t>
            </a:r>
            <a:r>
              <a:rPr lang="fr-FR" sz="2000" dirty="0" err="1">
                <a:solidFill>
                  <a:srgbClr val="810381"/>
                </a:solidFill>
              </a:rPr>
              <a:t>compute</a:t>
            </a:r>
            <a:endParaRPr lang="en-GB" sz="2000" dirty="0">
              <a:solidFill>
                <a:srgbClr val="810381"/>
              </a:solidFill>
            </a:endParaRPr>
          </a:p>
        </p:txBody>
      </p:sp>
      <p:pic>
        <p:nvPicPr>
          <p:cNvPr id="28" name="Image 27" descr="Une image contenant texte, lign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1771D28-6092-DCEC-8528-630CD726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2"/>
          <a:stretch>
            <a:fillRect/>
          </a:stretch>
        </p:blipFill>
        <p:spPr>
          <a:xfrm>
            <a:off x="1490344" y="1501540"/>
            <a:ext cx="8335204" cy="5037371"/>
          </a:xfrm>
          <a:prstGeom prst="rect">
            <a:avLst/>
          </a:prstGeom>
        </p:spPr>
      </p:pic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BA3255F-D7D0-648A-1AC6-A8534669E273}"/>
              </a:ext>
            </a:extLst>
          </p:cNvPr>
          <p:cNvSpPr/>
          <p:nvPr/>
        </p:nvSpPr>
        <p:spPr>
          <a:xfrm>
            <a:off x="2820202" y="4581625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EC1ED15C-F192-DD84-9CE4-E17C9FF509CE}"/>
              </a:ext>
            </a:extLst>
          </p:cNvPr>
          <p:cNvSpPr/>
          <p:nvPr/>
        </p:nvSpPr>
        <p:spPr>
          <a:xfrm>
            <a:off x="2820202" y="335961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C716A2C1-8017-9937-DFE5-3DB08B60B6DF}"/>
              </a:ext>
            </a:extLst>
          </p:cNvPr>
          <p:cNvSpPr/>
          <p:nvPr/>
        </p:nvSpPr>
        <p:spPr>
          <a:xfrm>
            <a:off x="2820201" y="213760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96BED8-F012-21AE-F0DC-0A07164BEC84}"/>
              </a:ext>
            </a:extLst>
          </p:cNvPr>
          <p:cNvSpPr txBox="1"/>
          <p:nvPr/>
        </p:nvSpPr>
        <p:spPr>
          <a:xfrm>
            <a:off x="4377667" y="1046156"/>
            <a:ext cx="3737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/>
              <a:t>Shift </a:t>
            </a:r>
            <a:r>
              <a:rPr lang="fr-FR" sz="2500" b="1" dirty="0" err="1"/>
              <a:t>invert</a:t>
            </a:r>
            <a:r>
              <a:rPr lang="fr-FR" sz="2500" b="1" dirty="0"/>
              <a:t> computation </a:t>
            </a:r>
            <a:endParaRPr lang="en-GB" sz="2500" b="1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1E70D45-8FEC-6304-8503-183EC8603B02}"/>
              </a:ext>
            </a:extLst>
          </p:cNvPr>
          <p:cNvSpPr/>
          <p:nvPr/>
        </p:nvSpPr>
        <p:spPr>
          <a:xfrm>
            <a:off x="2616200" y="1770478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B39F129-1BFB-7396-B87E-628559B7731B}"/>
              </a:ext>
            </a:extLst>
          </p:cNvPr>
          <p:cNvSpPr/>
          <p:nvPr/>
        </p:nvSpPr>
        <p:spPr>
          <a:xfrm>
            <a:off x="5365632" y="1712991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EDC236A-696A-91E5-691F-E9BA784CA7F1}"/>
              </a:ext>
            </a:extLst>
          </p:cNvPr>
          <p:cNvSpPr/>
          <p:nvPr/>
        </p:nvSpPr>
        <p:spPr>
          <a:xfrm>
            <a:off x="8115064" y="1664956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D104DD40-433B-409A-947C-F500F363A958}"/>
              </a:ext>
            </a:extLst>
          </p:cNvPr>
          <p:cNvSpPr/>
          <p:nvPr/>
        </p:nvSpPr>
        <p:spPr>
          <a:xfrm>
            <a:off x="3018367" y="2053167"/>
            <a:ext cx="2214033" cy="309563"/>
          </a:xfrm>
          <a:custGeom>
            <a:avLst/>
            <a:gdLst>
              <a:gd name="csX0" fmla="*/ 0 w 2214033"/>
              <a:gd name="csY0" fmla="*/ 59266 h 309563"/>
              <a:gd name="csX1" fmla="*/ 986366 w 2214033"/>
              <a:gd name="csY1" fmla="*/ 309033 h 309563"/>
              <a:gd name="csX2" fmla="*/ 2214033 w 2214033"/>
              <a:gd name="csY2" fmla="*/ 0 h 3095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214033" h="309563">
                <a:moveTo>
                  <a:pt x="0" y="59266"/>
                </a:moveTo>
                <a:cubicBezTo>
                  <a:pt x="308680" y="189088"/>
                  <a:pt x="617361" y="318911"/>
                  <a:pt x="986366" y="309033"/>
                </a:cubicBezTo>
                <a:cubicBezTo>
                  <a:pt x="1355371" y="299155"/>
                  <a:pt x="1784702" y="149577"/>
                  <a:pt x="2214033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025BA3D-4276-C9EF-F882-A2551F7B8CEB}"/>
              </a:ext>
            </a:extLst>
          </p:cNvPr>
          <p:cNvSpPr/>
          <p:nvPr/>
        </p:nvSpPr>
        <p:spPr>
          <a:xfrm>
            <a:off x="5803194" y="2047552"/>
            <a:ext cx="2214033" cy="309563"/>
          </a:xfrm>
          <a:custGeom>
            <a:avLst/>
            <a:gdLst>
              <a:gd name="csX0" fmla="*/ 0 w 2214033"/>
              <a:gd name="csY0" fmla="*/ 59266 h 309563"/>
              <a:gd name="csX1" fmla="*/ 986366 w 2214033"/>
              <a:gd name="csY1" fmla="*/ 309033 h 309563"/>
              <a:gd name="csX2" fmla="*/ 2214033 w 2214033"/>
              <a:gd name="csY2" fmla="*/ 0 h 3095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214033" h="309563">
                <a:moveTo>
                  <a:pt x="0" y="59266"/>
                </a:moveTo>
                <a:cubicBezTo>
                  <a:pt x="308680" y="189088"/>
                  <a:pt x="617361" y="318911"/>
                  <a:pt x="986366" y="309033"/>
                </a:cubicBezTo>
                <a:cubicBezTo>
                  <a:pt x="1355371" y="299155"/>
                  <a:pt x="1784702" y="149577"/>
                  <a:pt x="2214033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4A55E298-AEAD-5D8C-F002-FD6C5D492A51}"/>
              </a:ext>
            </a:extLst>
          </p:cNvPr>
          <p:cNvSpPr/>
          <p:nvPr/>
        </p:nvSpPr>
        <p:spPr>
          <a:xfrm>
            <a:off x="8529747" y="2047552"/>
            <a:ext cx="1139185" cy="235145"/>
          </a:xfrm>
          <a:custGeom>
            <a:avLst/>
            <a:gdLst>
              <a:gd name="csX0" fmla="*/ 0 w 1507713"/>
              <a:gd name="csY0" fmla="*/ 0 h 188651"/>
              <a:gd name="csX1" fmla="*/ 886479 w 1507713"/>
              <a:gd name="csY1" fmla="*/ 188464 h 188651"/>
              <a:gd name="csX2" fmla="*/ 1507713 w 1507713"/>
              <a:gd name="csY2" fmla="*/ 27920 h 188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507713" h="188651">
                <a:moveTo>
                  <a:pt x="0" y="0"/>
                </a:moveTo>
                <a:cubicBezTo>
                  <a:pt x="317597" y="91905"/>
                  <a:pt x="635194" y="183811"/>
                  <a:pt x="886479" y="188464"/>
                </a:cubicBezTo>
                <a:cubicBezTo>
                  <a:pt x="1137764" y="193117"/>
                  <a:pt x="1322738" y="110518"/>
                  <a:pt x="1507713" y="279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75D2F4B-8359-FCD7-55AB-2A5B114F6007}"/>
              </a:ext>
            </a:extLst>
          </p:cNvPr>
          <p:cNvSpPr txBox="1"/>
          <p:nvPr/>
        </p:nvSpPr>
        <p:spPr>
          <a:xfrm>
            <a:off x="4246886" y="2419819"/>
            <a:ext cx="3112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FF0000"/>
                </a:solidFill>
              </a:rPr>
              <a:t>Using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previous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result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15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03557-2727-ADA2-FC6E-64D618E4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18B2EF82-2B82-4C90-11B8-682685E155FF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424B8-1928-DC5E-B6C7-FC291C0944D1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048FD4F-A706-67C0-1F73-A3B48F90419B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25EA91F4-CC4A-6476-373E-FD7B2334742F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83381E8-B1C8-D262-EF75-D27C717C826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CB091FBE-C3C8-3D2D-EBF7-CAD03733EE7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F60032F-1431-4AA7-E542-0195294C9D38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BEB30D4-F8BC-DD69-1685-BEE42B631A99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4F73FE2F-5B40-3931-5DF1-3BF0ECDC2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4388E0EC-2A1E-3175-2507-B1ABB4AAB7D1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4388E0EC-2A1E-3175-2507-B1ABB4AA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EFC882C-F769-D3B1-A7EC-4FD8A2EC5869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EFC882C-F769-D3B1-A7EC-4FD8A2EC5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39D4EF7F-358E-CC7E-E157-D515FA9041FE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39D4EF7F-358E-CC7E-E157-D515FA904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426CE81-C5D9-6239-A844-FB4CA854F034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426CE81-C5D9-6239-A844-FB4CA854F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B5421980-7D70-56C1-4EE8-3B767CB757DE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9B318AF-F4BF-5DD0-1DE4-EAF4F721ADB0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9B318AF-F4BF-5DD0-1DE4-EAF4F721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4BC70173-A079-899D-9635-558CC2A9FAC3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4BC70173-A079-899D-9635-558CC2A9F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0063A9A-31B9-54FE-3A14-68FBFC12CAC6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0063A9A-31B9-54FE-3A14-68FBFC12C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694FDFAA-330F-7E41-27C4-11102235D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12/02/2026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AEB6A76E-072C-0696-E7DE-26244759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34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377B060-84F1-AD82-DAC6-3AFF621D5C2D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04B7C43-4794-3F1E-8A15-99D26CF8A2A8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04B7C43-4794-3F1E-8A15-99D26CF8A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9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518B5F46-774F-4049-01D4-FBC315C5F019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1028985D-09E6-73AA-84E3-1AD667F6AA0A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11909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6852-5B7D-A179-1CF1-9752CFE3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027A4B4-E95C-6886-E146-95513473D143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6C8B70-6BDB-52B6-E628-880D67CEB0F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5E23B8B-0CCF-4B02-C9CE-4057C3D69CE3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3203581A-96C0-D8E5-6C6D-D34137D98548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BD1A1185-1541-E108-E2A1-10E61785E30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92A7B7C-654C-B907-A800-1E8A7B7A30A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8D8DDA1-9797-042E-EE72-3CF693D7B49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7D2704DD-0067-E2F1-961F-AB5DC8E84F61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B636F865-59DC-773A-AE74-DE42C8CBE95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FDCDDF9-7C4E-2679-D98F-E4659B81FCBD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FDCDDF9-7C4E-2679-D98F-E4659B81F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41F26DA-5C1F-D3C5-4A68-948315122495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41F26DA-5C1F-D3C5-4A68-948315122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F08C92AA-5D19-BFBA-7187-4CD7D015EE3F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F08C92AA-5D19-BFBA-7187-4CD7D015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79392C0-00B9-220B-385B-4281ED8D2238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79392C0-00B9-220B-385B-4281ED8D2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DB2D212A-6032-B4A3-4293-34A7D85EA9AE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76EC420-3C5B-CB1A-AD1D-1807C9CBFE5F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76EC420-3C5B-CB1A-AD1D-1807C9CBF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824D0A13-D5F4-DD4C-9553-03AEFADD7761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824D0A13-D5F4-DD4C-9553-03AEFADD7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3" name="Connecteur droit avec flèche 1062">
            <a:extLst>
              <a:ext uri="{FF2B5EF4-FFF2-40B4-BE49-F238E27FC236}">
                <a16:creationId xmlns:a16="http://schemas.microsoft.com/office/drawing/2014/main" id="{7D82582E-5E54-39B7-C291-F24D63D042C7}"/>
              </a:ext>
            </a:extLst>
          </p:cNvPr>
          <p:cNvCxnSpPr>
            <a:cxnSpLocks/>
          </p:cNvCxnSpPr>
          <p:nvPr/>
        </p:nvCxnSpPr>
        <p:spPr>
          <a:xfrm rot="10800000">
            <a:off x="5414681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4" name="Groupe 1063">
            <a:extLst>
              <a:ext uri="{FF2B5EF4-FFF2-40B4-BE49-F238E27FC236}">
                <a16:creationId xmlns:a16="http://schemas.microsoft.com/office/drawing/2014/main" id="{C6010ECC-1AF8-044C-FAB3-7F9B24D52F8B}"/>
              </a:ext>
            </a:extLst>
          </p:cNvPr>
          <p:cNvGrpSpPr/>
          <p:nvPr/>
        </p:nvGrpSpPr>
        <p:grpSpPr>
          <a:xfrm>
            <a:off x="5602059" y="3061014"/>
            <a:ext cx="1064334" cy="1877518"/>
            <a:chOff x="1716374" y="1551482"/>
            <a:chExt cx="1971206" cy="1877518"/>
          </a:xfrm>
        </p:grpSpPr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13CF9E2E-40A7-95E3-D3CF-71045BB5173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Connecteur droit 1065">
              <a:extLst>
                <a:ext uri="{FF2B5EF4-FFF2-40B4-BE49-F238E27FC236}">
                  <a16:creationId xmlns:a16="http://schemas.microsoft.com/office/drawing/2014/main" id="{F73F68C9-E91E-488A-F892-1EC4DEB4F656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3387C0BB-BDB0-D5DB-D562-465C089AD6F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BC232EF3-192E-C19E-C613-2768C14AB44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Connecteur droit 1068">
              <a:extLst>
                <a:ext uri="{FF2B5EF4-FFF2-40B4-BE49-F238E27FC236}">
                  <a16:creationId xmlns:a16="http://schemas.microsoft.com/office/drawing/2014/main" id="{A8181A04-1205-688B-3E45-50BBDAFFDD9C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D8F2E4-B2DC-C937-9D6F-2D46B3B1905C}"/>
                  </a:ext>
                </a:extLst>
              </p:cNvPr>
              <p:cNvSpPr txBox="1"/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D8F2E4-B2DC-C937-9D6F-2D46B3B19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7E4E339E-5E24-4F78-6A65-78C75C19E069}"/>
                  </a:ext>
                </a:extLst>
              </p:cNvPr>
              <p:cNvSpPr txBox="1"/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7E4E339E-5E24-4F78-6A65-78C75C19E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C8B01AB1-7182-CFC3-5579-AEB6207C5004}"/>
                  </a:ext>
                </a:extLst>
              </p:cNvPr>
              <p:cNvSpPr txBox="1"/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C8B01AB1-7182-CFC3-5579-AEB6207C5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C6B61812-EBAC-51C3-C7FE-930CCF9105AC}"/>
                  </a:ext>
                </a:extLst>
              </p:cNvPr>
              <p:cNvSpPr txBox="1"/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C6B61812-EBAC-51C3-C7FE-930CCF910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6" name="ZoneTexte 1075">
            <a:extLst>
              <a:ext uri="{FF2B5EF4-FFF2-40B4-BE49-F238E27FC236}">
                <a16:creationId xmlns:a16="http://schemas.microsoft.com/office/drawing/2014/main" id="{D185260A-E2B9-BF9F-5D7E-E5DC318CFE9E}"/>
              </a:ext>
            </a:extLst>
          </p:cNvPr>
          <p:cNvSpPr txBox="1"/>
          <p:nvPr/>
        </p:nvSpPr>
        <p:spPr>
          <a:xfrm>
            <a:off x="5488734" y="3832619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77E47454-EC6A-5314-F55D-1C1AD3737F93}"/>
                  </a:ext>
                </a:extLst>
              </p:cNvPr>
              <p:cNvSpPr txBox="1"/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Id</m:t>
                      </m:r>
                    </m:oMath>
                  </m:oMathPara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77E47454-EC6A-5314-F55D-1C1AD373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blipFill>
                <a:blip r:embed="rId12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59DB617-2CE0-BF17-BCE0-4B0FB0A46A01}"/>
                  </a:ext>
                </a:extLst>
              </p:cNvPr>
              <p:cNvSpPr txBox="1"/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59DB617-2CE0-BF17-BCE0-4B0FB0A46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8B34837-2D28-9FDC-5CC1-42051675569D}"/>
                  </a:ext>
                </a:extLst>
              </p:cNvPr>
              <p:cNvSpPr txBox="1"/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8B34837-2D28-9FDC-5CC1-420516755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745B83E-A95E-9525-3449-A59D2A56C950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745B83E-A95E-9525-3449-A59D2A56C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4C95C4BE-A011-81A8-DE6A-F160F401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12/02/2026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162209E-4198-F36E-14D8-EE4CDE10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35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B124FD2-88EB-DD9F-DCD0-972A22E6B18B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2305015-6AF0-3773-6D34-F1B3E59D4D43}"/>
              </a:ext>
            </a:extLst>
          </p:cNvPr>
          <p:cNvCxnSpPr>
            <a:cxnSpLocks/>
          </p:cNvCxnSpPr>
          <p:nvPr/>
        </p:nvCxnSpPr>
        <p:spPr>
          <a:xfrm>
            <a:off x="5360265" y="3474521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5039686-8F88-CAC8-4976-D05CDAF91C7C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5039686-8F88-CAC8-4976-D05CDAF91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16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2EA9CEDE-E59E-1C68-5C56-DB3CD77898F0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E1006345-F0E4-5BED-97D1-7DC874D76C1A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010311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2D73B-190D-C0EA-603B-27199279D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6404F8A-EABE-FF84-6AAD-C5CCE7C2FDC9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FCBA3B-7CFF-1C4B-466C-7038FB293D84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85457E0-1B07-B9CC-250B-BF459A2FD8BF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FFFBFE3F-806A-A8F2-49F4-AF20B379DD24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3EDEAA8-09C3-ACAC-3606-599C6DE6537B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4AD2675-92EF-1884-7866-61B6C72DF34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7C8285FC-0BF2-D2EB-87B9-4E6709DCA433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4ED6A1E0-A4B8-4968-EA47-0C0AF40F6249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4102E491-A1E6-66D6-EC13-D1D47329D472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6D8BDC29-4045-9DE0-FF33-55011B13C8D1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6D8BDC29-4045-9DE0-FF33-55011B1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93228F72-FFAD-F230-A8BF-DD84E70B944B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93228F72-FFAD-F230-A8BF-DD84E70B9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48B9E62-7522-0498-3445-56DB0AAC7006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48B9E62-7522-0498-3445-56DB0AAC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B87825E-E109-441F-DCFE-27E9C6F67A99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B87825E-E109-441F-DCFE-27E9C6F67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7283DB1B-489E-36FA-E41F-A2B73DBBB682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9C1E0CBF-BCD2-617F-E4EA-7DD172B403FB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9C1E0CBF-BCD2-617F-E4EA-7DD172B40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E9769BDD-0082-A109-C3EB-443C1DBBE5F8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E9769BDD-0082-A109-C3EB-443C1DBBE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3" name="Connecteur droit avec flèche 1062">
            <a:extLst>
              <a:ext uri="{FF2B5EF4-FFF2-40B4-BE49-F238E27FC236}">
                <a16:creationId xmlns:a16="http://schemas.microsoft.com/office/drawing/2014/main" id="{8AA9FD08-07FC-9668-6F44-A3042CD9F735}"/>
              </a:ext>
            </a:extLst>
          </p:cNvPr>
          <p:cNvCxnSpPr>
            <a:cxnSpLocks/>
          </p:cNvCxnSpPr>
          <p:nvPr/>
        </p:nvCxnSpPr>
        <p:spPr>
          <a:xfrm rot="10800000">
            <a:off x="5414681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4" name="Groupe 1063">
            <a:extLst>
              <a:ext uri="{FF2B5EF4-FFF2-40B4-BE49-F238E27FC236}">
                <a16:creationId xmlns:a16="http://schemas.microsoft.com/office/drawing/2014/main" id="{EBB770D6-694B-265B-D8E7-9F26806FE0EF}"/>
              </a:ext>
            </a:extLst>
          </p:cNvPr>
          <p:cNvGrpSpPr/>
          <p:nvPr/>
        </p:nvGrpSpPr>
        <p:grpSpPr>
          <a:xfrm>
            <a:off x="5602059" y="3061014"/>
            <a:ext cx="1064334" cy="1877518"/>
            <a:chOff x="1716374" y="1551482"/>
            <a:chExt cx="1971206" cy="1877518"/>
          </a:xfrm>
        </p:grpSpPr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B81730D9-AB50-6A13-E578-008517B5660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Connecteur droit 1065">
              <a:extLst>
                <a:ext uri="{FF2B5EF4-FFF2-40B4-BE49-F238E27FC236}">
                  <a16:creationId xmlns:a16="http://schemas.microsoft.com/office/drawing/2014/main" id="{F68E2E28-DC46-486F-AAEA-1E4CB347BC64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2DC915B4-9DF3-8400-87DA-FDEF72524B8B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9FA64CD7-EE9E-B0B4-3B3A-26B32B7B1881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Connecteur droit 1068">
              <a:extLst>
                <a:ext uri="{FF2B5EF4-FFF2-40B4-BE49-F238E27FC236}">
                  <a16:creationId xmlns:a16="http://schemas.microsoft.com/office/drawing/2014/main" id="{3882E64B-3D15-0A57-6EAC-064C4A3DBC35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535488-FB26-379A-C825-1CF9FB955BE3}"/>
                  </a:ext>
                </a:extLst>
              </p:cNvPr>
              <p:cNvSpPr txBox="1"/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535488-FB26-379A-C825-1CF9FB955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BE7AFEF7-3DC1-51ED-1A6A-4127C05C86C7}"/>
                  </a:ext>
                </a:extLst>
              </p:cNvPr>
              <p:cNvSpPr txBox="1"/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BE7AFEF7-3DC1-51ED-1A6A-4127C05C8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8E0555B0-D90E-C6C5-0F7A-B89D4C05110A}"/>
                  </a:ext>
                </a:extLst>
              </p:cNvPr>
              <p:cNvSpPr txBox="1"/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8E0555B0-D90E-C6C5-0F7A-B89D4C051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A38C8ACB-BDB1-1B47-6EA3-1D28D017ED37}"/>
                  </a:ext>
                </a:extLst>
              </p:cNvPr>
              <p:cNvSpPr txBox="1"/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A38C8ACB-BDB1-1B47-6EA3-1D28D017E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6" name="ZoneTexte 1075">
            <a:extLst>
              <a:ext uri="{FF2B5EF4-FFF2-40B4-BE49-F238E27FC236}">
                <a16:creationId xmlns:a16="http://schemas.microsoft.com/office/drawing/2014/main" id="{9BF2C3E1-5C95-C243-99F0-B0B36E956CF0}"/>
              </a:ext>
            </a:extLst>
          </p:cNvPr>
          <p:cNvSpPr txBox="1"/>
          <p:nvPr/>
        </p:nvSpPr>
        <p:spPr>
          <a:xfrm>
            <a:off x="5488734" y="3832619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78" name="Connecteur droit avec flèche 1077">
            <a:extLst>
              <a:ext uri="{FF2B5EF4-FFF2-40B4-BE49-F238E27FC236}">
                <a16:creationId xmlns:a16="http://schemas.microsoft.com/office/drawing/2014/main" id="{1DE77D2C-837A-167A-BD33-05D032891F33}"/>
              </a:ext>
            </a:extLst>
          </p:cNvPr>
          <p:cNvCxnSpPr>
            <a:cxnSpLocks/>
          </p:cNvCxnSpPr>
          <p:nvPr/>
        </p:nvCxnSpPr>
        <p:spPr>
          <a:xfrm rot="10800000">
            <a:off x="9521736" y="2945768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0" name="Connecteur droit 1079">
            <a:extLst>
              <a:ext uri="{FF2B5EF4-FFF2-40B4-BE49-F238E27FC236}">
                <a16:creationId xmlns:a16="http://schemas.microsoft.com/office/drawing/2014/main" id="{65A5091B-9BD8-7B04-EE63-3D0D26186756}"/>
              </a:ext>
            </a:extLst>
          </p:cNvPr>
          <p:cNvCxnSpPr>
            <a:cxnSpLocks/>
          </p:cNvCxnSpPr>
          <p:nvPr/>
        </p:nvCxnSpPr>
        <p:spPr>
          <a:xfrm>
            <a:off x="9709113" y="3365638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Connecteur droit 1080">
            <a:extLst>
              <a:ext uri="{FF2B5EF4-FFF2-40B4-BE49-F238E27FC236}">
                <a16:creationId xmlns:a16="http://schemas.microsoft.com/office/drawing/2014/main" id="{8154EFF0-9EB6-39CC-52DF-F67E3F47D9B8}"/>
              </a:ext>
            </a:extLst>
          </p:cNvPr>
          <p:cNvCxnSpPr>
            <a:cxnSpLocks/>
          </p:cNvCxnSpPr>
          <p:nvPr/>
        </p:nvCxnSpPr>
        <p:spPr>
          <a:xfrm>
            <a:off x="9757013" y="533886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Connecteur droit 1081">
            <a:extLst>
              <a:ext uri="{FF2B5EF4-FFF2-40B4-BE49-F238E27FC236}">
                <a16:creationId xmlns:a16="http://schemas.microsoft.com/office/drawing/2014/main" id="{B5344D94-8385-F270-67C6-06235A8BF8C9}"/>
              </a:ext>
            </a:extLst>
          </p:cNvPr>
          <p:cNvCxnSpPr>
            <a:cxnSpLocks/>
          </p:cNvCxnSpPr>
          <p:nvPr/>
        </p:nvCxnSpPr>
        <p:spPr>
          <a:xfrm>
            <a:off x="9757013" y="5022590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Connecteur droit 1082">
            <a:extLst>
              <a:ext uri="{FF2B5EF4-FFF2-40B4-BE49-F238E27FC236}">
                <a16:creationId xmlns:a16="http://schemas.microsoft.com/office/drawing/2014/main" id="{6B7D3924-2082-E351-F969-CC9B739964F7}"/>
              </a:ext>
            </a:extLst>
          </p:cNvPr>
          <p:cNvCxnSpPr>
            <a:cxnSpLocks/>
          </p:cNvCxnSpPr>
          <p:nvPr/>
        </p:nvCxnSpPr>
        <p:spPr>
          <a:xfrm>
            <a:off x="9757013" y="545400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Connecteur droit 1083">
            <a:extLst>
              <a:ext uri="{FF2B5EF4-FFF2-40B4-BE49-F238E27FC236}">
                <a16:creationId xmlns:a16="http://schemas.microsoft.com/office/drawing/2014/main" id="{B331FEC2-BD63-C5C0-D4D7-8D2630AD734A}"/>
              </a:ext>
            </a:extLst>
          </p:cNvPr>
          <p:cNvCxnSpPr>
            <a:cxnSpLocks/>
          </p:cNvCxnSpPr>
          <p:nvPr/>
        </p:nvCxnSpPr>
        <p:spPr>
          <a:xfrm>
            <a:off x="9748494" y="4916679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D0C4C56D-1B94-6D73-0F14-14E66AC8A28B}"/>
                  </a:ext>
                </a:extLst>
              </p:cNvPr>
              <p:cNvSpPr txBox="1"/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D0C4C56D-1B94-6D73-0F14-14E66AC8A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C65C4F97-EF7D-ACE9-AF91-5055B85DF030}"/>
                  </a:ext>
                </a:extLst>
              </p:cNvPr>
              <p:cNvSpPr txBox="1"/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fr-FR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Id</m:t>
                              </m:r>
                            </m:e>
                          </m:d>
                        </m:e>
                        <m:sup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C65C4F97-EF7D-ACE9-AF91-5055B85DF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blipFill>
                <a:blip r:embed="rId13"/>
                <a:stretch>
                  <a:fillRect t="-2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940A8FF7-B336-B11E-F61A-59043934C5AF}"/>
                  </a:ext>
                </a:extLst>
              </p:cNvPr>
              <p:cNvSpPr txBox="1"/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Id</m:t>
                      </m:r>
                    </m:oMath>
                  </m:oMathPara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940A8FF7-B336-B11E-F61A-59043934C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blipFill>
                <a:blip r:embed="rId14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37E4EBC-5FC1-F222-9C04-1DB7476A97E7}"/>
                  </a:ext>
                </a:extLst>
              </p:cNvPr>
              <p:cNvSpPr txBox="1"/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37E4EBC-5FC1-F222-9C04-1DB7476A9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E3A4F27-3BDB-B908-B84C-14B8E6804C04}"/>
              </a:ext>
            </a:extLst>
          </p:cNvPr>
          <p:cNvCxnSpPr>
            <a:cxnSpLocks/>
          </p:cNvCxnSpPr>
          <p:nvPr/>
        </p:nvCxnSpPr>
        <p:spPr>
          <a:xfrm>
            <a:off x="9757013" y="517799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3046666-0FFF-8C1B-DCDE-AFB139940CD1}"/>
                  </a:ext>
                </a:extLst>
              </p:cNvPr>
              <p:cNvSpPr txBox="1"/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0" lang="fr-FR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</m:e>
                            <m:sub>
                              <m: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3046666-0FFF-8C1B-DCDE-AFB139940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D00C92C-1044-FBC9-17B1-8969FA448ED1}"/>
                  </a:ext>
                </a:extLst>
              </p:cNvPr>
              <p:cNvSpPr txBox="1"/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D00C92C-1044-FBC9-17B1-8969FA448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A7A5E51-DF18-2616-A4D2-754B8D389CD6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A7A5E51-DF18-2616-A4D2-754B8D389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6AB7787-715E-D18C-20FE-A03D7876E4A6}"/>
                  </a:ext>
                </a:extLst>
              </p:cNvPr>
              <p:cNvSpPr txBox="1"/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6AB7787-715E-D18C-20FE-A03D7876E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F3CB23E4-F98D-2418-D91E-9DBD7438B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12/02/2026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47CF5C22-BDA3-C8BC-DC4E-8F109869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36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75666E0-13E5-2383-D8AB-A2087B42D15C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064A2FB-0D20-8BC3-2EEC-ADE11BB94224}"/>
              </a:ext>
            </a:extLst>
          </p:cNvPr>
          <p:cNvCxnSpPr>
            <a:cxnSpLocks/>
          </p:cNvCxnSpPr>
          <p:nvPr/>
        </p:nvCxnSpPr>
        <p:spPr>
          <a:xfrm>
            <a:off x="5360265" y="3474521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481F776-B251-23A4-11BD-54B34452273C}"/>
              </a:ext>
            </a:extLst>
          </p:cNvPr>
          <p:cNvCxnSpPr>
            <a:cxnSpLocks/>
          </p:cNvCxnSpPr>
          <p:nvPr/>
        </p:nvCxnSpPr>
        <p:spPr>
          <a:xfrm>
            <a:off x="9464091" y="5283383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C1771BF-9EA2-1C21-86AE-C706D7E5ECCD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C1771BF-9EA2-1C21-86AE-C706D7E5E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20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43B706D-B1E3-FCBC-B8B4-A2932A61239D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79B217A7-CC7D-63A5-93CF-36CED6C5741A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21809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11646-FECB-3102-9AC4-BDB5B5BC7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0EB9A0F-8F51-EC5B-440A-4001AC11EF66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4D57C7-210B-594E-E8BB-BDB281D488F9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2419FE2-8F7D-DC11-140E-0267EA1E1C9C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39FA7225-80A7-DB4D-FF47-346C7FC09BFC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4DC3F9FD-ECAA-CB75-BAF6-7B7230435DF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B467B21-F905-2CFC-A124-E98C10D29BF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D8C1A4EC-23D5-1170-FE98-C07566DDF56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4D21AB8-DE81-E936-D136-E8CDDBE52875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DF6ACD9B-2750-ADC9-3822-198AF07253B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DE3981F-A6EB-1EFF-9CC9-138474CD9B9B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DE3981F-A6EB-1EFF-9CC9-138474CD9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94D24A3-00B1-64C8-A1D8-9C1C199182C4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94D24A3-00B1-64C8-A1D8-9C1C1991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4DF56DE8-65E2-E3A5-47BA-8B491C981334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4DF56DE8-65E2-E3A5-47BA-8B491C981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6ACE7E16-763E-EFBF-22A3-81824F68010A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6ACE7E16-763E-EFBF-22A3-81824F680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5E3D6614-5BBB-676C-BEB7-397D5F933DE5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C8F1F711-E724-16C6-3FA1-D34D461963EA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C8F1F711-E724-16C6-3FA1-D34D46196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CC253FFB-9C59-572A-2C3F-CC9A6BF013AF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CC253FFB-9C59-572A-2C3F-CC9A6BF0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3" name="Connecteur droit avec flèche 1062">
            <a:extLst>
              <a:ext uri="{FF2B5EF4-FFF2-40B4-BE49-F238E27FC236}">
                <a16:creationId xmlns:a16="http://schemas.microsoft.com/office/drawing/2014/main" id="{D2173A51-09B6-09AB-256F-76A30C2FCB63}"/>
              </a:ext>
            </a:extLst>
          </p:cNvPr>
          <p:cNvCxnSpPr>
            <a:cxnSpLocks/>
          </p:cNvCxnSpPr>
          <p:nvPr/>
        </p:nvCxnSpPr>
        <p:spPr>
          <a:xfrm rot="10800000">
            <a:off x="5414681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4" name="Groupe 1063">
            <a:extLst>
              <a:ext uri="{FF2B5EF4-FFF2-40B4-BE49-F238E27FC236}">
                <a16:creationId xmlns:a16="http://schemas.microsoft.com/office/drawing/2014/main" id="{B3CDC182-4831-8CAD-70DC-D91597D2F524}"/>
              </a:ext>
            </a:extLst>
          </p:cNvPr>
          <p:cNvGrpSpPr/>
          <p:nvPr/>
        </p:nvGrpSpPr>
        <p:grpSpPr>
          <a:xfrm>
            <a:off x="5602059" y="3061014"/>
            <a:ext cx="1064334" cy="1877518"/>
            <a:chOff x="1716374" y="1551482"/>
            <a:chExt cx="1971206" cy="1877518"/>
          </a:xfrm>
        </p:grpSpPr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714FAECB-4142-F10D-416C-94F075860D2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Connecteur droit 1065">
              <a:extLst>
                <a:ext uri="{FF2B5EF4-FFF2-40B4-BE49-F238E27FC236}">
                  <a16:creationId xmlns:a16="http://schemas.microsoft.com/office/drawing/2014/main" id="{7AE3C8B6-1516-A853-2540-85D460A66AF3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1CDAB48E-960C-CCEB-3B86-B712F4D0FDA1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63BB63F1-8AEB-8F82-B625-127940DF608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Connecteur droit 1068">
              <a:extLst>
                <a:ext uri="{FF2B5EF4-FFF2-40B4-BE49-F238E27FC236}">
                  <a16:creationId xmlns:a16="http://schemas.microsoft.com/office/drawing/2014/main" id="{32A1F91A-60C6-4A7F-E9B6-657C28B6D08C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16A84880-1B19-2C3D-8DC3-5233A39C2A98}"/>
                  </a:ext>
                </a:extLst>
              </p:cNvPr>
              <p:cNvSpPr txBox="1"/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16A84880-1B19-2C3D-8DC3-5233A39C2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1AE42E22-596B-EB9C-2411-B8422FFA4EAF}"/>
                  </a:ext>
                </a:extLst>
              </p:cNvPr>
              <p:cNvSpPr txBox="1"/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1AE42E22-596B-EB9C-2411-B8422FFA4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7C602E55-DF04-024F-454C-098D27BE647E}"/>
                  </a:ext>
                </a:extLst>
              </p:cNvPr>
              <p:cNvSpPr txBox="1"/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7C602E55-DF04-024F-454C-098D27BE6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5A30760B-C226-E1AE-709D-74A6EC019550}"/>
                  </a:ext>
                </a:extLst>
              </p:cNvPr>
              <p:cNvSpPr txBox="1"/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5A30760B-C226-E1AE-709D-74A6EC01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6" name="ZoneTexte 1075">
            <a:extLst>
              <a:ext uri="{FF2B5EF4-FFF2-40B4-BE49-F238E27FC236}">
                <a16:creationId xmlns:a16="http://schemas.microsoft.com/office/drawing/2014/main" id="{BC8AF32E-1649-F773-0B78-6E6A73696717}"/>
              </a:ext>
            </a:extLst>
          </p:cNvPr>
          <p:cNvSpPr txBox="1"/>
          <p:nvPr/>
        </p:nvSpPr>
        <p:spPr>
          <a:xfrm>
            <a:off x="5488734" y="3832619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78" name="Connecteur droit avec flèche 1077">
            <a:extLst>
              <a:ext uri="{FF2B5EF4-FFF2-40B4-BE49-F238E27FC236}">
                <a16:creationId xmlns:a16="http://schemas.microsoft.com/office/drawing/2014/main" id="{90108878-0A76-E15E-B12A-9BF6644B1E07}"/>
              </a:ext>
            </a:extLst>
          </p:cNvPr>
          <p:cNvCxnSpPr>
            <a:cxnSpLocks/>
          </p:cNvCxnSpPr>
          <p:nvPr/>
        </p:nvCxnSpPr>
        <p:spPr>
          <a:xfrm rot="10800000">
            <a:off x="9521736" y="2945768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0" name="Connecteur droit 1079">
            <a:extLst>
              <a:ext uri="{FF2B5EF4-FFF2-40B4-BE49-F238E27FC236}">
                <a16:creationId xmlns:a16="http://schemas.microsoft.com/office/drawing/2014/main" id="{8239FB94-3F37-DF8B-98E5-2EB919F2F04C}"/>
              </a:ext>
            </a:extLst>
          </p:cNvPr>
          <p:cNvCxnSpPr>
            <a:cxnSpLocks/>
          </p:cNvCxnSpPr>
          <p:nvPr/>
        </p:nvCxnSpPr>
        <p:spPr>
          <a:xfrm>
            <a:off x="9709113" y="3365638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Connecteur droit 1080">
            <a:extLst>
              <a:ext uri="{FF2B5EF4-FFF2-40B4-BE49-F238E27FC236}">
                <a16:creationId xmlns:a16="http://schemas.microsoft.com/office/drawing/2014/main" id="{2C2A603D-3C8B-86C8-2DF6-B0F52BACAE99}"/>
              </a:ext>
            </a:extLst>
          </p:cNvPr>
          <p:cNvCxnSpPr>
            <a:cxnSpLocks/>
          </p:cNvCxnSpPr>
          <p:nvPr/>
        </p:nvCxnSpPr>
        <p:spPr>
          <a:xfrm>
            <a:off x="9757013" y="533886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Connecteur droit 1081">
            <a:extLst>
              <a:ext uri="{FF2B5EF4-FFF2-40B4-BE49-F238E27FC236}">
                <a16:creationId xmlns:a16="http://schemas.microsoft.com/office/drawing/2014/main" id="{4E272D25-5961-F394-E613-A897359C3994}"/>
              </a:ext>
            </a:extLst>
          </p:cNvPr>
          <p:cNvCxnSpPr>
            <a:cxnSpLocks/>
          </p:cNvCxnSpPr>
          <p:nvPr/>
        </p:nvCxnSpPr>
        <p:spPr>
          <a:xfrm>
            <a:off x="9757013" y="5022590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Connecteur droit 1082">
            <a:extLst>
              <a:ext uri="{FF2B5EF4-FFF2-40B4-BE49-F238E27FC236}">
                <a16:creationId xmlns:a16="http://schemas.microsoft.com/office/drawing/2014/main" id="{5D6045D3-80D1-D34A-A91D-1DA220FC8616}"/>
              </a:ext>
            </a:extLst>
          </p:cNvPr>
          <p:cNvCxnSpPr>
            <a:cxnSpLocks/>
          </p:cNvCxnSpPr>
          <p:nvPr/>
        </p:nvCxnSpPr>
        <p:spPr>
          <a:xfrm>
            <a:off x="9757013" y="545400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Connecteur droit 1083">
            <a:extLst>
              <a:ext uri="{FF2B5EF4-FFF2-40B4-BE49-F238E27FC236}">
                <a16:creationId xmlns:a16="http://schemas.microsoft.com/office/drawing/2014/main" id="{27AD33D8-18C4-98CE-8581-A8D5EA39C54B}"/>
              </a:ext>
            </a:extLst>
          </p:cNvPr>
          <p:cNvCxnSpPr>
            <a:cxnSpLocks/>
          </p:cNvCxnSpPr>
          <p:nvPr/>
        </p:nvCxnSpPr>
        <p:spPr>
          <a:xfrm>
            <a:off x="9748494" y="4916679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13D5ED15-A2DD-20ED-35C9-45634FDBDEC7}"/>
                  </a:ext>
                </a:extLst>
              </p:cNvPr>
              <p:cNvSpPr txBox="1"/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13D5ED15-A2DD-20ED-35C9-45634FDB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A779BE48-8DAA-868E-A0D8-9DFB5A1C25FA}"/>
                  </a:ext>
                </a:extLst>
              </p:cNvPr>
              <p:cNvSpPr txBox="1"/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fr-FR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Id</m:t>
                              </m:r>
                            </m:e>
                          </m:d>
                        </m:e>
                        <m:sup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A779BE48-8DAA-868E-A0D8-9DFB5A1C2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blipFill>
                <a:blip r:embed="rId13"/>
                <a:stretch>
                  <a:fillRect t="-2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F11F07ED-1FB3-B8F8-8F34-09114A127135}"/>
                  </a:ext>
                </a:extLst>
              </p:cNvPr>
              <p:cNvSpPr txBox="1"/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Id</m:t>
                      </m:r>
                    </m:oMath>
                  </m:oMathPara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F11F07ED-1FB3-B8F8-8F34-09114A127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blipFill>
                <a:blip r:embed="rId14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5FFEA7F-1501-FD99-3B92-85AD69B52267}"/>
                  </a:ext>
                </a:extLst>
              </p:cNvPr>
              <p:cNvSpPr txBox="1"/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5FFEA7F-1501-FD99-3B92-85AD69B52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0EE852F-17D8-169D-8B3D-17402EE8D97F}"/>
              </a:ext>
            </a:extLst>
          </p:cNvPr>
          <p:cNvCxnSpPr>
            <a:cxnSpLocks/>
          </p:cNvCxnSpPr>
          <p:nvPr/>
        </p:nvCxnSpPr>
        <p:spPr>
          <a:xfrm>
            <a:off x="9757013" y="517799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317E054-7619-8A58-34B0-F7D93832E07B}"/>
                  </a:ext>
                </a:extLst>
              </p:cNvPr>
              <p:cNvSpPr txBox="1"/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0" lang="fr-FR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</m:e>
                            <m:sub>
                              <m: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317E054-7619-8A58-34B0-F7D93832E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3F8A247-DD2B-0ECD-BBDA-33621EF2F9A6}"/>
                  </a:ext>
                </a:extLst>
              </p:cNvPr>
              <p:cNvSpPr txBox="1"/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3F8A247-DD2B-0ECD-BBDA-33621EF2F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735B47B-4ACE-21D3-9562-66036A5CE6FE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735B47B-4ACE-21D3-9562-66036A5CE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8B88A2B-64A4-1B69-0CD6-8E5E51D1F814}"/>
                  </a:ext>
                </a:extLst>
              </p:cNvPr>
              <p:cNvSpPr txBox="1"/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8B88A2B-64A4-1B69-0CD6-8E5E51D1F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4F0F4AE4-99BF-BD1B-9A07-5278581EE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12/02/2026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C28A5BA5-A416-1542-1AEA-4021EE5E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37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8B5729F-42CA-D22A-EC11-C3B1E91603C4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2FFB2FF-575F-17E0-CB5A-E7721132D92E}"/>
              </a:ext>
            </a:extLst>
          </p:cNvPr>
          <p:cNvCxnSpPr>
            <a:cxnSpLocks/>
          </p:cNvCxnSpPr>
          <p:nvPr/>
        </p:nvCxnSpPr>
        <p:spPr>
          <a:xfrm>
            <a:off x="5360265" y="3474521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5217DFAA-793E-B77D-AE47-36DECC9818BD}"/>
              </a:ext>
            </a:extLst>
          </p:cNvPr>
          <p:cNvCxnSpPr>
            <a:cxnSpLocks/>
          </p:cNvCxnSpPr>
          <p:nvPr/>
        </p:nvCxnSpPr>
        <p:spPr>
          <a:xfrm>
            <a:off x="9464091" y="5283383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87C759DF-508C-2055-F1D8-C0184797F832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87C759DF-508C-2055-F1D8-C0184797F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20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4124096-0AF1-097B-736D-42402299042F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D17E6FF9-DE69-D9DA-FF6E-299F33010DB2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4DA32E4-D538-ABBB-1A16-A512DEF089B9}"/>
                  </a:ext>
                </a:extLst>
              </p:cNvPr>
              <p:cNvSpPr txBox="1"/>
              <p:nvPr/>
            </p:nvSpPr>
            <p:spPr>
              <a:xfrm>
                <a:off x="3047198" y="5810455"/>
                <a:ext cx="6097604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kumimoji="0" lang="fr-FR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fr-FR" sz="2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0" lang="fr-FR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Id</m:t>
                            </m:r>
                          </m:e>
                        </m:d>
                      </m:e>
                      <m:sup>
                        <m:r>
                          <a:rPr kumimoji="0" lang="fr-FR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fr-FR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2200" dirty="0"/>
                  <a:t> </a:t>
                </a:r>
                <a:r>
                  <a:rPr lang="fr-FR" sz="2200" dirty="0"/>
                  <a:t>computationally hard</a:t>
                </a:r>
                <a:endParaRPr lang="en-GB" sz="2200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4DA32E4-D538-ABBB-1A16-A512DEF08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98" y="5810455"/>
                <a:ext cx="6097604" cy="438582"/>
              </a:xfrm>
              <a:prstGeom prst="rect">
                <a:avLst/>
              </a:prstGeom>
              <a:blipFill>
                <a:blip r:embed="rId21"/>
                <a:stretch>
                  <a:fillRect t="-694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E3EA23F9-E325-3B66-F103-478752F0D93C}"/>
              </a:ext>
            </a:extLst>
          </p:cNvPr>
          <p:cNvSpPr txBox="1"/>
          <p:nvPr/>
        </p:nvSpPr>
        <p:spPr>
          <a:xfrm>
            <a:off x="9542997" y="2510797"/>
            <a:ext cx="2309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>
                <a:solidFill>
                  <a:srgbClr val="FF0000"/>
                </a:solidFill>
              </a:rPr>
              <a:t>Eigenvector</a:t>
            </a:r>
            <a:r>
              <a:rPr lang="fr-FR" sz="2200" dirty="0">
                <a:solidFill>
                  <a:srgbClr val="FF0000"/>
                </a:solidFill>
              </a:rPr>
              <a:t> ?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33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23761-F34C-4DB4-85A0-FCFD8FC5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653AFCA-9146-2E92-A043-EA42C1C44AD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E1809-BDAD-5FF0-A92F-1E56629B363E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62DDFAD-49A0-F0F5-313D-B6C41D05706B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2123B71-EAC6-B405-BAB4-2F55BBB9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B67D9D-B5EC-91B1-4944-DFD52F42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38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BE70A5EC-0FC6-86F0-F664-78D16341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1323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130A3-096C-CA7B-14EF-42319A755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A773B6-1EF5-42AE-6838-42E9106E0E9D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67A013-C429-99F6-AB20-080E3E504420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5DF306D-5D86-D7A8-6820-2F63436E781D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FE3F78-DD30-A534-CAA9-DC50F55F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426F32-2328-3DDA-C78F-F04042D6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39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BA0D17D6-36A3-6845-99AC-F153021E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E00786F7-032B-A2FD-6825-E8A69DA2FD52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025B5F3-8102-4005-BA05-F7E6114433BE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025B5F3-8102-4005-BA05-F7E611443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9461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B4FC-EB08-3054-680A-D8A1FC59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702A-5CCA-6842-5FC3-8F769C42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BE5E7-717A-4269-A066-48DE28D0AF25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6DE6A6-0E17-BE7D-6123-C4030A5A7D7C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BFA7C4-5CBC-E0FB-D84F-D3EA8BC69200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Introduction :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D7095078-ECF0-E535-495F-D36D5539B04D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4</a:t>
            </a:fld>
            <a:endParaRPr lang="fr-FR"/>
          </a:p>
        </p:txBody>
      </p:sp>
      <p:pic>
        <p:nvPicPr>
          <p:cNvPr id="2" name="Image 1" descr="Une image contenant capture d’écran, Graphique, Police, conception&#10;&#10;Le contenu généré par l’IA peut être incorrect.">
            <a:extLst>
              <a:ext uri="{FF2B5EF4-FFF2-40B4-BE49-F238E27FC236}">
                <a16:creationId xmlns:a16="http://schemas.microsoft.com/office/drawing/2014/main" id="{9FF7A18E-F2DB-1743-6C8F-EF1D1900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54" y="982303"/>
            <a:ext cx="4906554" cy="3825025"/>
          </a:xfrm>
          <a:prstGeom prst="rect">
            <a:avLst/>
          </a:prstGeom>
        </p:spPr>
      </p:pic>
      <p:pic>
        <p:nvPicPr>
          <p:cNvPr id="7" name="Image 6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0BB2BEDF-0E3A-78AC-0363-27C58CF3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29" y="4627215"/>
            <a:ext cx="3385794" cy="1390001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A6130BA3-A95C-AC27-1F13-3A751B3BF041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7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C9C21-2219-E5FA-FA39-0BA37DC4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A1D36F2-95DF-BD44-D2D4-D824AD750722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072A7-B296-0064-AFD7-CB056E3AB50D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A7AE58-A80F-640C-097A-25BC7207131B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0DD179-E583-8D73-A158-F2CDC867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AA1F7F-0A0E-7130-4FE9-0D491D8F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40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B9ED76F0-FF7A-31F4-AD60-0C88DC2EB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B8BD1D53-C7DD-0FB0-7403-7D0D3D1EC263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889AAB-A63C-31E6-9CCA-3E1D5D97BDAB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889AAB-A63C-31E6-9CCA-3E1D5D97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0D5D7A8-D6BE-FCA6-F1AE-55C99B20691B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EA14BCE-802E-0849-67BB-C435530FCFC9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8144CF2-24DC-CBA0-7933-C9837C20F502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76A2F05-4448-CFA7-7B6F-37F346D009F1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C4271CB-F175-DE18-DE8E-304A692E2BC8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C4271CB-F175-DE18-DE8E-304A692E2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2683165-5553-4AB4-C553-9FCA3589C54D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E8C9616E-1DF8-CE73-49DA-BC4E7BBC2E7B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5323B33-B668-55A7-1E21-3DBDCC49C7D1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0063DFB-E591-02B1-AE11-DE7D32077E15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C3AE4BC-2EDF-533A-7196-52FB5014C764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5692132A-A253-E0F8-8DC5-5EE0CEAA4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9228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9036E-EDA4-B1FE-4A7F-1E4862E6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6B3C38C-B6C3-E7A9-8ABF-83CDB60A95E6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10631-1E46-313B-2CE0-7BBA07EE647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7637B3-CB09-C4BE-A7B9-F01750225E98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8DA3E0-AE0C-2A4C-8AFB-C4B72A40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4C66AA-041A-AA16-1AE2-59D83BE8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41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436FC286-2450-2959-B134-F065DAC1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AF6A8528-E0DD-5A3D-8428-C8BCAC2D7400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D14659-134F-EDD1-2E33-30D72E5B0C75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D14659-134F-EDD1-2E33-30D72E5B0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5882C28-A14B-2373-8968-D4BEA9E41D40}"/>
              </a:ext>
            </a:extLst>
          </p:cNvPr>
          <p:cNvCxnSpPr>
            <a:cxnSpLocks/>
          </p:cNvCxnSpPr>
          <p:nvPr/>
        </p:nvCxnSpPr>
        <p:spPr>
          <a:xfrm>
            <a:off x="1272224" y="5385938"/>
            <a:ext cx="198971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03541625-9740-D5AE-8402-45A83997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3" y="4850649"/>
            <a:ext cx="1394560" cy="3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A7B1A7D-9FEF-C10D-D9C4-0B7F0D9C8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4333" y="4866025"/>
            <a:ext cx="2279129" cy="3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44B28646-0795-4462-2FAE-D2B4CFC0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0" y="5562844"/>
            <a:ext cx="639587" cy="37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14154880-D68D-247D-DFE5-6D7D0BC0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67" y="5562844"/>
            <a:ext cx="1461397" cy="3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DF4ECF8-A19E-1EED-FB6E-B73B7B01DE1D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8646CD7-1308-266C-CE64-0EF0027D3207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2606E68-4DAC-CE7C-D583-F4E876D36065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D7477F0-01A0-0C92-0AD8-54E536C8CA92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5A326F64-6A9D-3DD7-3598-6F0E1EC6F5F8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5A326F64-6A9D-3DD7-3598-6F0E1EC6F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9AD1F1A-D375-E637-27C4-C01ABE7430CF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C5FB3AF-CDCC-BE72-4F3F-2BE53E34A914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C3187D8-C194-C6C8-4669-AF255F1ADB2B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91A6BBB4-7AB8-38AF-32B4-7811E8C23BE0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3567FE-F28E-2D23-E225-DE85EB6D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09" y="5015474"/>
            <a:ext cx="6803450" cy="4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E19574-2D29-8FC9-FF4B-1A9FA3B64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35" y="4339805"/>
            <a:ext cx="743998" cy="3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976C889-D8CD-D214-2958-2C7A8AE7D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69" y="4339805"/>
            <a:ext cx="442926" cy="3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ED30E5A-353E-0DF3-AD06-E6C2D25C2D52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F87CB559-A9AA-E468-781E-FB8AEEE8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58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D04D-F0FA-DBFC-89CD-E65B07D71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5406B7A-A0CB-F7E1-DFB2-CCD8EEAEC6C3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7858B3-D72F-8676-5D97-1973E1F488F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D9A6BF-195F-9825-D327-4AB186F15D35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AC6729-ED7A-8FC5-DCE0-BFF96B41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9EBF56-56A3-5E57-C275-43349B8A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42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DD3AF467-D427-6347-1C92-FDDD84BBB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D7BF5841-933B-6828-9F38-0B6ABAC94F72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739BD58-CD02-5811-ED78-EB0D06CFF295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739BD58-CD02-5811-ED78-EB0D06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E4FB600-5278-7D33-8E46-87379FF1D2A3}"/>
              </a:ext>
            </a:extLst>
          </p:cNvPr>
          <p:cNvCxnSpPr>
            <a:cxnSpLocks/>
          </p:cNvCxnSpPr>
          <p:nvPr/>
        </p:nvCxnSpPr>
        <p:spPr>
          <a:xfrm>
            <a:off x="1272224" y="5385938"/>
            <a:ext cx="198971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197202E9-74C3-2938-6A72-D5AAA49A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3" y="4850649"/>
            <a:ext cx="1394560" cy="3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F0B8349A-4DEF-B531-E190-8CCD6AA2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4333" y="4866025"/>
            <a:ext cx="2279129" cy="3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6AC7BB46-E71B-B10D-4009-7039AECC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0" y="5562844"/>
            <a:ext cx="639587" cy="37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B5DA6DA7-7083-9526-A9EE-5A8E3D74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67" y="5562844"/>
            <a:ext cx="1461397" cy="3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F28F445-6906-AAA0-7B7C-8B6E25EEA59F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42B89E1-EAC0-CFAB-A296-554168ABED0E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5320CC2-64BD-C7C1-C9A1-576105D35A50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3DF7A71-6056-8928-3317-19B6D78D1010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48412ECF-6657-C208-0C4C-2B12EDB50CBC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48412ECF-6657-C208-0C4C-2B12EDB50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21C3E4C-79D7-3543-4F0E-AC8943AA7D47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AD3329-A2AA-6CA7-B25B-B0CF27D03615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92A26A8-2B9A-B7B5-ADA1-B10CF3166BB7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E55B224-E98C-A0D4-291D-5CC2DC9D2D17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906F3B-608E-7F70-BBDD-B99F91FAB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09" y="5015474"/>
            <a:ext cx="6803450" cy="4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10C03E-092D-551F-4294-AD01B3AD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35" y="4339805"/>
            <a:ext cx="743998" cy="3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F490976-166E-E932-0F64-AD466666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69" y="4339805"/>
            <a:ext cx="442926" cy="3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2A0C0E0-D1BE-2B81-0263-7B47B04EA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51" y="5849004"/>
            <a:ext cx="2565020" cy="31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76F4A8AB-AD91-2499-5E53-343ACA7A0A1B}"/>
              </a:ext>
            </a:extLst>
          </p:cNvPr>
          <p:cNvSpPr/>
          <p:nvPr/>
        </p:nvSpPr>
        <p:spPr>
          <a:xfrm rot="5400000">
            <a:off x="7348611" y="4769167"/>
            <a:ext cx="139700" cy="172705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519F1AD-C2A6-4637-D922-24A40A71C0E1}"/>
              </a:ext>
            </a:extLst>
          </p:cNvPr>
          <p:cNvSpPr txBox="1"/>
          <p:nvPr/>
        </p:nvSpPr>
        <p:spPr>
          <a:xfrm>
            <a:off x="5638799" y="6193589"/>
            <a:ext cx="3767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FF0000"/>
                </a:solidFill>
              </a:rPr>
              <a:t>First </a:t>
            </a:r>
            <a:r>
              <a:rPr lang="fr-FR" sz="2200" dirty="0" err="1">
                <a:solidFill>
                  <a:srgbClr val="FF0000"/>
                </a:solidFill>
              </a:rPr>
              <a:t>order</a:t>
            </a:r>
            <a:r>
              <a:rPr lang="fr-FR" sz="2200" dirty="0">
                <a:solidFill>
                  <a:srgbClr val="FF0000"/>
                </a:solidFill>
              </a:rPr>
              <a:t> approximation</a:t>
            </a:r>
            <a:endParaRPr lang="en-GB" sz="2200" dirty="0">
              <a:solidFill>
                <a:srgbClr val="FF0000"/>
              </a:solidFill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177014F-625F-6C4D-962E-D6426A453DC0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735CD8BE-7E09-8341-1D0C-09A5F2E3B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585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9A552-27E3-0E31-4EC0-8F0C6579C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7220BAB-B683-7AE0-43EC-C904E29E0317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2F467F-E706-DBE8-1CAA-F01C4AA7E911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CFC9AF-8F17-B8C4-BE34-E798DD278AF7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F7AAE9A-DCC9-406C-8881-21273A4B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4F9196-8216-A404-D74E-D35DB96E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43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21676E73-3764-8D29-5F41-D1AC7C8C8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4EF0FFC5-003B-25E6-5F8A-EDDBAC94C9E6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65B512D-A7AF-D7FE-4224-9E33D9C87A61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65B512D-A7AF-D7FE-4224-9E33D9C87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0A59904-4918-69B9-ACB0-1D2081EBE0A3}"/>
              </a:ext>
            </a:extLst>
          </p:cNvPr>
          <p:cNvCxnSpPr>
            <a:cxnSpLocks/>
          </p:cNvCxnSpPr>
          <p:nvPr/>
        </p:nvCxnSpPr>
        <p:spPr>
          <a:xfrm>
            <a:off x="1272224" y="5385938"/>
            <a:ext cx="198971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D0CBEF3D-D9ED-C581-3BCA-955A75208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3" y="4850649"/>
            <a:ext cx="1394560" cy="3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7A277A6B-B21B-8E26-76B7-683F933B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4333" y="4866025"/>
            <a:ext cx="2279129" cy="3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9757BBF3-57E5-6404-025F-DC7ADB09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0" y="5562844"/>
            <a:ext cx="639587" cy="37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CFD05F99-F895-7692-DA16-38FE10F8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67" y="5562844"/>
            <a:ext cx="1461397" cy="3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A71CC75-C69C-0C09-2830-3CD198C3F95E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B3D335AC-AD0E-1068-61F3-DE13432A651B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E42AB1E-34BC-8758-7FEF-05880F81C1DF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635CFEA-DC9D-E6B4-A89B-91FE9167D339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F490C1B3-FD56-5B8D-76E2-7F3D86503ED0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F490C1B3-FD56-5B8D-76E2-7F3D86503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49749D-628D-D52E-E10E-E5174F1C53BC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6B0DC3F-B135-2059-3B16-96E81D408487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A51E836-68FD-61A4-119B-E5FCB60D786F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FD37121D-FD62-7469-4CFA-FA7B35994DBB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09FEC5-4180-7348-6A25-5E15ADBC5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42" y="5020921"/>
            <a:ext cx="6803450" cy="4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EFDC9A-C9CC-2FB7-BBDE-37726DEC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35" y="4339805"/>
            <a:ext cx="743998" cy="3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9E2D16-E45C-CD2E-F988-A726E09E5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69" y="4339805"/>
            <a:ext cx="442926" cy="3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AB11A88-A048-57F5-E890-C0298246D603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F3DCE9F8-3F2E-9E8E-B7EA-46F3C8B54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AA6DF03-D6D7-95DE-D229-70A756C6F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42" y="5006955"/>
            <a:ext cx="6747627" cy="40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8508EA0-B12B-F01A-6B95-A22F9EDC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42" y="5016179"/>
            <a:ext cx="7070395" cy="40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462B6-4169-8DE2-93DA-2F897E6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DE3201B-277D-615E-7797-DA525E46F7D1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EF046A-CD4E-AC04-C892-DD19BBA568C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0842034-4DD1-50F8-4A8D-A5F93402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2CC8FD-0370-1FCD-390B-EA78B13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44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D196DD06-9F01-A839-13AD-C7D78C560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8FDB0FD-253C-B05B-653B-79FA9E4B2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95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64FFB-7800-D41E-EE29-77C3A749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DC07890-7028-59C4-3731-57E5BCEA28AC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71FACB-C0B3-63FE-DE68-FD28E07F14CE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D7FFE6-6CB5-FB9D-7D37-AAD84E85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6A0D637-BB94-F62E-CE6F-EB5F0B59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45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87CCCA55-1DBE-7022-25C2-1DA29CDBD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87E13B2-C02A-2A42-81F1-9A1B83C8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8EC97ED-97F4-0B58-17C2-34A806C2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78" y="1667256"/>
            <a:ext cx="2153644" cy="34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34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7369C-B985-2A02-08DE-AAE1FBB4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3FA516E-431E-0216-783B-83E62EE68F94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46AE64-1A41-C720-FB3C-21EACBF3841A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805AFA-4E8B-B7B8-9B00-9C994DED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02BD00-8B3D-F30F-3283-AFC3E307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46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BBFD21F8-5806-858D-70A4-FD28C12AF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16" name="Image 15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C1C54202-66C3-D4E6-E993-90F8626DDE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50" y="2540029"/>
            <a:ext cx="5123650" cy="321692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D6362B6-976D-6C5C-C48F-0B170F0F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39D69BD-4F0E-0C94-4853-8C4EDE53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78" y="1667256"/>
            <a:ext cx="2153644" cy="34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78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9658A-421A-20A2-EE93-BC764A12A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5C4DB3A-840F-AA4D-2F6F-BF479E48F7AB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ED5A6-BF59-BB6D-F87A-4FCE2E710C8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9EE2DD-A6C2-6675-3C0D-F38A3336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790278F-BFB9-745C-7666-5282A917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47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F2970CA3-3C1B-CA69-82E9-8B73FBCAF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16" name="Image 15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E9DC7CFA-EF1B-42AC-F185-E9713AED0F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50" y="2540029"/>
            <a:ext cx="5123650" cy="321692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488FD75-7B66-064A-F55C-EF80BB2E2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15AF30A-4ED3-D5E7-4C4E-0132FD74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78" y="1667256"/>
            <a:ext cx="2153644" cy="34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5D0E77E7-2825-F85D-5F81-9AD063E6DFEA}"/>
              </a:ext>
            </a:extLst>
          </p:cNvPr>
          <p:cNvSpPr/>
          <p:nvPr/>
        </p:nvSpPr>
        <p:spPr>
          <a:xfrm>
            <a:off x="3825253" y="6047245"/>
            <a:ext cx="540617" cy="301625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2433B2-03FD-1241-74D1-B221C8714CA9}"/>
              </a:ext>
            </a:extLst>
          </p:cNvPr>
          <p:cNvSpPr txBox="1"/>
          <p:nvPr/>
        </p:nvSpPr>
        <p:spPr>
          <a:xfrm>
            <a:off x="4537100" y="5982613"/>
            <a:ext cx="5228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Choose</a:t>
            </a:r>
            <a:r>
              <a:rPr lang="fr-FR" sz="2200" dirty="0"/>
              <a:t> </a:t>
            </a:r>
            <a:r>
              <a:rPr lang="fr-FR" sz="2200" dirty="0" err="1"/>
              <a:t>carefully</a:t>
            </a:r>
            <a:r>
              <a:rPr lang="fr-FR" sz="2200" dirty="0"/>
              <a:t> shift value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07098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6F23E-68BA-E2AF-9C31-559DE0B88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8657F8C-051B-EB16-718F-A18A4C13183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3DD48-4BE3-2F56-E6A2-8460F20BF7C2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D54C02E-20CD-FC6B-3F01-1B6FD5D4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48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6AB19F9-C1BC-C96B-FB2C-8727EA327E54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63EB591-2B6D-56A1-0E7B-515AC267D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F45D9A3-8B4D-9125-B9D4-DEF0762DAC80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5B3A1F37-14B4-67B7-68B1-18A92D07611F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B8B907CB-73B1-5B17-2DED-EDC4C2441D10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891698-5B75-C345-A594-34FFFC97C28A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6B674F-E84B-C7CB-CD88-64F1C288E298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C243F08-36CD-143A-D667-2EE2C73E67C5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742E63C-E76B-1860-A085-3910CDA72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12/02/2026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298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CF37-64E2-9D55-D421-2D1A3DA4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EC6D969-2CB4-F830-9B8D-ACE39AE8C8C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80AAB-A742-F4B9-FF1E-0D78175135B7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5497BF-C236-A653-44D9-F3A0223A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49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BA89071-3133-2AF5-489A-D58B4D9E7083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5729DAC-9FC7-CB23-37D2-3E4A2CB7B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97CC9DB4-26F9-C074-486F-C2506EBA233C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33B3A61C-20C8-8547-375D-940DA0E5A349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7EE971F7-CA78-1B16-0879-FF6F6E5FA301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2D77E1C-1447-EF18-7112-16DB04864AAE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2A6F893-D5BB-E3BC-3BAE-08AFE24EEF96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BF47D2-B590-DF66-C972-899029A47536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C8381E-B66C-2ACA-24F2-0E92C871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12/02/2026</a:t>
            </a:fld>
            <a:endParaRPr lang="en-GB"/>
          </a:p>
        </p:txBody>
      </p:sp>
      <p:pic>
        <p:nvPicPr>
          <p:cNvPr id="6" name="Image 3">
            <a:extLst>
              <a:ext uri="{FF2B5EF4-FFF2-40B4-BE49-F238E27FC236}">
                <a16:creationId xmlns:a16="http://schemas.microsoft.com/office/drawing/2014/main" id="{BFF9AA00-2B96-D839-6DF1-D32C80B22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065AA243-C1A5-1A76-B310-25F8B1F4B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42E5299-AD60-183B-5C28-873A7E5E93ED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21C488-6911-5945-8A0F-D42C5FF3CA2D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740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D85B-71C0-6CB3-55AD-7B09206A2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9CA09-2757-E4BA-157F-CE0A5A3F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1856-BED0-4177-9508-F909C46CC125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5F06E-03A1-F561-17B6-FE5D44B3AFB4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EEA8C8-EA3E-E25C-76DC-B8E2FC9E8730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Introduction :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53673818-5545-3F4F-12E9-066DBBEF59C8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5</a:t>
            </a:fld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27DF4DB-0760-2BF3-10E3-305AFB4CC764}"/>
              </a:ext>
            </a:extLst>
          </p:cNvPr>
          <p:cNvGrpSpPr/>
          <p:nvPr/>
        </p:nvGrpSpPr>
        <p:grpSpPr>
          <a:xfrm>
            <a:off x="7030418" y="1675628"/>
            <a:ext cx="3887682" cy="2047973"/>
            <a:chOff x="7250377" y="1697955"/>
            <a:chExt cx="3887682" cy="2047973"/>
          </a:xfrm>
        </p:grpSpPr>
        <p:pic>
          <p:nvPicPr>
            <p:cNvPr id="3" name="Image 2" descr="Une image contenant capture d’écran, Rectangle, carré, ligne&#10;&#10;Le contenu généré par l’IA peut être incorrect.">
              <a:extLst>
                <a:ext uri="{FF2B5EF4-FFF2-40B4-BE49-F238E27FC236}">
                  <a16:creationId xmlns:a16="http://schemas.microsoft.com/office/drawing/2014/main" id="{69B1A72E-3A75-7CB7-DC2F-59D11E31F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0377" y="1939251"/>
              <a:ext cx="3887682" cy="1806677"/>
            </a:xfrm>
            <a:prstGeom prst="rect">
              <a:avLst/>
            </a:prstGeom>
          </p:spPr>
        </p:pic>
        <p:pic>
          <p:nvPicPr>
            <p:cNvPr id="6" name="Image 5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3943F5E5-D396-5E94-50E9-3301A69F8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1313" y="1697955"/>
              <a:ext cx="477755" cy="486278"/>
            </a:xfrm>
            <a:prstGeom prst="rect">
              <a:avLst/>
            </a:prstGeom>
          </p:spPr>
        </p:pic>
        <p:pic>
          <p:nvPicPr>
            <p:cNvPr id="12" name="Image 11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AECF1C40-E467-E609-1687-54F4F4790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2392" y="1713997"/>
              <a:ext cx="278733" cy="486278"/>
            </a:xfrm>
            <a:prstGeom prst="rect">
              <a:avLst/>
            </a:prstGeom>
          </p:spPr>
        </p:pic>
      </p:grpSp>
      <p:pic>
        <p:nvPicPr>
          <p:cNvPr id="2" name="Image 1" descr="Une image contenant capture d’écran, Graphique, Police, conception&#10;&#10;Le contenu généré par l’IA peut être incorrect.">
            <a:extLst>
              <a:ext uri="{FF2B5EF4-FFF2-40B4-BE49-F238E27FC236}">
                <a16:creationId xmlns:a16="http://schemas.microsoft.com/office/drawing/2014/main" id="{6293AAB2-A9FC-C400-CE7C-83EB605E7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54" y="982303"/>
            <a:ext cx="4906554" cy="3825025"/>
          </a:xfrm>
          <a:prstGeom prst="rect">
            <a:avLst/>
          </a:prstGeom>
        </p:spPr>
      </p:pic>
      <p:pic>
        <p:nvPicPr>
          <p:cNvPr id="7" name="Image 6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30F4420B-3FD9-B6AB-039A-9A92656AD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629" y="4627215"/>
            <a:ext cx="3385794" cy="1390001"/>
          </a:xfrm>
          <a:prstGeom prst="rect">
            <a:avLst/>
          </a:prstGeom>
        </p:spPr>
      </p:pic>
      <p:pic>
        <p:nvPicPr>
          <p:cNvPr id="10" name="Image 9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166F7F21-E99D-837B-B797-1CA68FA01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061" y="4617619"/>
            <a:ext cx="3786433" cy="1417050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03B3A9A7-53F4-3726-4E1A-82E9D4DC36C6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845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28E7-BD55-BA0A-4606-CB9EB6B1E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00FF4A-0941-3E6C-B8F9-CAB113964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D5D517C-CFC7-3A85-07D6-9CA03FD96607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8A5D2E-FF57-B683-C572-C6AB12526FA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A5A552-E4E8-D146-F4B4-5C1C2870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0C53C3-70A5-3874-6FC8-6D5EE9E2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50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459A31E-9E62-9DDC-A19B-A424B2FE00F5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C29ED63-6167-4E56-91DF-556E0F188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C42996BB-E3B3-0298-F666-3D3F3488156B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503FDB17-3D0C-A45F-E2CE-B70FB058F5AD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84D8D41-4603-84B2-E2FB-D0BC8886B04D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B784C33-A423-799F-44F9-030B6F6CF18C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A619E48-B8F8-0C4B-AC8B-95AB0E198D84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F8D6B18-560A-E1BE-660B-8F8AA0C5AB0A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37EB8B-3144-F24B-40B5-B91708661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20923F-252C-B854-3FFE-ACBBA1411DC3}"/>
              </a:ext>
            </a:extLst>
          </p:cNvPr>
          <p:cNvSpPr/>
          <p:nvPr/>
        </p:nvSpPr>
        <p:spPr>
          <a:xfrm>
            <a:off x="762000" y="3230033"/>
            <a:ext cx="1716617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4CF1F2-A036-77B0-0CC7-5137D1BB2578}"/>
              </a:ext>
            </a:extLst>
          </p:cNvPr>
          <p:cNvSpPr txBox="1"/>
          <p:nvPr/>
        </p:nvSpPr>
        <p:spPr>
          <a:xfrm>
            <a:off x="6532474" y="4766758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Numerical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3ACE16-67A2-898E-CCB0-441687791272}"/>
              </a:ext>
            </a:extLst>
          </p:cNvPr>
          <p:cNvSpPr/>
          <p:nvPr/>
        </p:nvSpPr>
        <p:spPr>
          <a:xfrm>
            <a:off x="6453265" y="3358273"/>
            <a:ext cx="2026171" cy="25708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9196BE-133D-8CAD-C7ED-57FC95C773BF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4120C6-DB73-850E-9A43-2DC0D1E8FB09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66577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FCD70-0773-9D8B-F3C6-92FF8346F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3">
            <a:extLst>
              <a:ext uri="{FF2B5EF4-FFF2-40B4-BE49-F238E27FC236}">
                <a16:creationId xmlns:a16="http://schemas.microsoft.com/office/drawing/2014/main" id="{08AD1678-A4B8-F3B7-2D8A-E314AB49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pic>
        <p:nvPicPr>
          <p:cNvPr id="27" name="Image 4">
            <a:extLst>
              <a:ext uri="{FF2B5EF4-FFF2-40B4-BE49-F238E27FC236}">
                <a16:creationId xmlns:a16="http://schemas.microsoft.com/office/drawing/2014/main" id="{F6B0E70E-A27D-2A94-021E-9EA73F3D9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F5FB690-C904-2B1B-5E54-27AA3823B3E1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5980D-3A71-BA39-A357-149D9BF6C334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780E11B-B40A-AD3F-E59E-1078ADE3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F02F11-99CA-0DD9-7C6B-4462FB8A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51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22088E5-ACAB-2863-F2E3-353D1CD79720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832183A-7B25-4655-EA6D-730139B11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4FB22AB0-25D8-35E7-CEB9-EE5190ABE053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C69714E8-5A71-B1FD-C32E-1BD85A8372BC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B24D07E9-0975-D672-3654-990D71AE8F7D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D134681-AB7D-CC8C-F9DE-DA21541BDA47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E0C52E-A073-DC23-9C09-48E42D5F1A52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FEA96A0-FFFD-DFE9-0250-A2A27D50B402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B79486-2182-11AC-A46C-DB452AC57641}"/>
              </a:ext>
            </a:extLst>
          </p:cNvPr>
          <p:cNvSpPr/>
          <p:nvPr/>
        </p:nvSpPr>
        <p:spPr>
          <a:xfrm>
            <a:off x="762000" y="3230033"/>
            <a:ext cx="1716617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1003A-AAEF-C38C-8440-F0AE557219BA}"/>
              </a:ext>
            </a:extLst>
          </p:cNvPr>
          <p:cNvSpPr/>
          <p:nvPr/>
        </p:nvSpPr>
        <p:spPr>
          <a:xfrm>
            <a:off x="6453265" y="3358273"/>
            <a:ext cx="2026171" cy="25708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77B8981-3DB4-7696-A72D-5D9CBD26DB59}"/>
              </a:ext>
            </a:extLst>
          </p:cNvPr>
          <p:cNvSpPr txBox="1"/>
          <p:nvPr/>
        </p:nvSpPr>
        <p:spPr>
          <a:xfrm>
            <a:off x="6532474" y="4766758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Numerical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DA01F-0CC8-075C-9415-3A9E64FAC065}"/>
              </a:ext>
            </a:extLst>
          </p:cNvPr>
          <p:cNvSpPr/>
          <p:nvPr/>
        </p:nvSpPr>
        <p:spPr>
          <a:xfrm>
            <a:off x="2478617" y="3230033"/>
            <a:ext cx="1462616" cy="285115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A1802-9EE6-24D5-BEDE-B2BA6DA54CB0}"/>
              </a:ext>
            </a:extLst>
          </p:cNvPr>
          <p:cNvSpPr/>
          <p:nvPr/>
        </p:nvSpPr>
        <p:spPr>
          <a:xfrm>
            <a:off x="8479436" y="3358273"/>
            <a:ext cx="1726366" cy="25708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66B2E7D-EC06-93FB-627C-10837DACFECC}"/>
              </a:ext>
            </a:extLst>
          </p:cNvPr>
          <p:cNvSpPr txBox="1"/>
          <p:nvPr/>
        </p:nvSpPr>
        <p:spPr>
          <a:xfrm>
            <a:off x="8440083" y="4766758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Sweet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spot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5CC6C9-A344-259A-3C19-0ADD5A4663AF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AADA15-C305-F1C0-51D8-AC8EBB022A1A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489866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B4EE-05C4-04AA-21FD-0C07FFA4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3">
            <a:extLst>
              <a:ext uri="{FF2B5EF4-FFF2-40B4-BE49-F238E27FC236}">
                <a16:creationId xmlns:a16="http://schemas.microsoft.com/office/drawing/2014/main" id="{0B7112D9-8786-D3B0-BD76-140E5FFA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pic>
        <p:nvPicPr>
          <p:cNvPr id="29" name="Image 4">
            <a:extLst>
              <a:ext uri="{FF2B5EF4-FFF2-40B4-BE49-F238E27FC236}">
                <a16:creationId xmlns:a16="http://schemas.microsoft.com/office/drawing/2014/main" id="{1881115E-C092-EB11-A187-9CD869B6C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36BECCD-67FF-9882-BE07-001B632049E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0977E7-50B2-187A-2CB3-E40815945F1C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783463-3792-E064-118F-DAFAC521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52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1E19F12-A5D7-6C86-D260-51DF5496DDFB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E2095A9-DEC7-F8C0-6659-5D888AD4F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9718246-96B1-C6BE-040D-20AC0C45D613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CDF1EA6C-4C81-3C4E-9480-6E3768A11DA2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B285820A-3DD7-CF4B-6B12-C4791A31F92E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016CB8-76F3-9E69-5CCA-7569B500BF8D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61A1D59-D903-7024-6563-601CD51A5EA0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5B40E80-FA6D-5F30-577C-4515AED14D2B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09AD6D-D4AC-EDFE-4ADC-6515359B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DE54D-F499-35F4-D25A-7F18EB61E36E}"/>
              </a:ext>
            </a:extLst>
          </p:cNvPr>
          <p:cNvSpPr/>
          <p:nvPr/>
        </p:nvSpPr>
        <p:spPr>
          <a:xfrm>
            <a:off x="776514" y="3222776"/>
            <a:ext cx="1716617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050FF-F87B-CB9D-C5A0-7691A0648CE0}"/>
              </a:ext>
            </a:extLst>
          </p:cNvPr>
          <p:cNvSpPr/>
          <p:nvPr/>
        </p:nvSpPr>
        <p:spPr>
          <a:xfrm>
            <a:off x="2493131" y="3222776"/>
            <a:ext cx="1462616" cy="285115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D22586-7C01-2908-E33D-4E5E1D7FA10A}"/>
              </a:ext>
            </a:extLst>
          </p:cNvPr>
          <p:cNvSpPr/>
          <p:nvPr/>
        </p:nvSpPr>
        <p:spPr>
          <a:xfrm>
            <a:off x="3955748" y="3222776"/>
            <a:ext cx="1122136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7B4B8FE-C984-1FA4-97C2-E45F752A1441}"/>
              </a:ext>
            </a:extLst>
          </p:cNvPr>
          <p:cNvGrpSpPr/>
          <p:nvPr/>
        </p:nvGrpSpPr>
        <p:grpSpPr>
          <a:xfrm>
            <a:off x="6467779" y="3365530"/>
            <a:ext cx="5098746" cy="2570814"/>
            <a:chOff x="6453266" y="3127600"/>
            <a:chExt cx="4457700" cy="2851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0C3A47-9D4A-DEB4-527C-C206E94B429C}"/>
                </a:ext>
              </a:extLst>
            </p:cNvPr>
            <p:cNvSpPr/>
            <p:nvPr/>
          </p:nvSpPr>
          <p:spPr>
            <a:xfrm>
              <a:off x="6453266" y="3127600"/>
              <a:ext cx="1716617" cy="28511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91311D-6CBC-F83B-2E55-EA7E2D018BF6}"/>
                </a:ext>
              </a:extLst>
            </p:cNvPr>
            <p:cNvSpPr/>
            <p:nvPr/>
          </p:nvSpPr>
          <p:spPr>
            <a:xfrm>
              <a:off x="8169883" y="3127600"/>
              <a:ext cx="1462616" cy="28511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AEBD23-E88E-0301-8A3F-7C582F8989F0}"/>
                </a:ext>
              </a:extLst>
            </p:cNvPr>
            <p:cNvSpPr/>
            <p:nvPr/>
          </p:nvSpPr>
          <p:spPr>
            <a:xfrm>
              <a:off x="9632499" y="3127600"/>
              <a:ext cx="1278467" cy="28511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9F9B7765-C695-4E3B-FA44-EB8FC0AA2B62}"/>
              </a:ext>
            </a:extLst>
          </p:cNvPr>
          <p:cNvSpPr txBox="1"/>
          <p:nvPr/>
        </p:nvSpPr>
        <p:spPr>
          <a:xfrm>
            <a:off x="6546988" y="4759501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Numerical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EB6A27-AF53-75C2-40AE-32C934B5CD9D}"/>
              </a:ext>
            </a:extLst>
          </p:cNvPr>
          <p:cNvSpPr txBox="1"/>
          <p:nvPr/>
        </p:nvSpPr>
        <p:spPr>
          <a:xfrm>
            <a:off x="8454597" y="4759501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Sweet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spot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3843152F-37B7-EBA3-59BA-525903F1FE17}"/>
                  </a:ext>
                </a:extLst>
              </p:cNvPr>
              <p:cNvSpPr txBox="1"/>
              <p:nvPr/>
            </p:nvSpPr>
            <p:spPr>
              <a:xfrm>
                <a:off x="10118383" y="4913119"/>
                <a:ext cx="1712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𝑖𝑓𝑡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≃</m:t>
                      </m:r>
                      <m:r>
                        <m:rPr>
                          <m:sty m:val="p"/>
                        </m:rPr>
                        <a:rPr kumimoji="0" lang="fr-F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3843152F-37B7-EBA3-59BA-525903F1F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383" y="4913119"/>
                <a:ext cx="171287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96BF19D2-6035-51DB-33AF-7CA261F0FE7B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8E6163-BA1A-DD61-C30F-1F95D01E83DB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70534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99E53-B577-0526-2307-54AC1C58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B41BBA8-0D72-B6B0-4E57-3492B5FA9428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Final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BAB8F9-24A2-C7E3-E13E-E2C3EADA209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E54B40E-1779-B8CA-2606-D03F9B45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D8C50F-AE49-BD29-9C39-FDBBF1E9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53</a:t>
            </a:fld>
            <a:endParaRPr lang="en-GB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3B2C41D-CA57-C08C-E285-49E377A755AD}"/>
              </a:ext>
            </a:extLst>
          </p:cNvPr>
          <p:cNvCxnSpPr>
            <a:cxnSpLocks/>
          </p:cNvCxnSpPr>
          <p:nvPr/>
        </p:nvCxnSpPr>
        <p:spPr>
          <a:xfrm>
            <a:off x="2085024" y="4353004"/>
            <a:ext cx="3392909" cy="0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61E47056-DCFB-C31D-794A-2BE20FB8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" y="3501571"/>
            <a:ext cx="2166402" cy="6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78442E2-9701-EC3A-4E3B-08EF56C52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54" y="3545925"/>
            <a:ext cx="2325158" cy="53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E5EBEF2-8383-4CA1-1B69-05840BF36A90}"/>
              </a:ext>
            </a:extLst>
          </p:cNvPr>
          <p:cNvSpPr txBox="1"/>
          <p:nvPr/>
        </p:nvSpPr>
        <p:spPr>
          <a:xfrm>
            <a:off x="2364423" y="5355869"/>
            <a:ext cx="2252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1 </a:t>
            </a:r>
            <a:r>
              <a:rPr lang="fr-FR" sz="2200" dirty="0" err="1"/>
              <a:t>step</a:t>
            </a:r>
            <a:endParaRPr lang="en-GB" sz="22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6F4D0A8-0EE5-32B2-4227-EA82AD58A7E2}"/>
              </a:ext>
            </a:extLst>
          </p:cNvPr>
          <p:cNvCxnSpPr/>
          <p:nvPr/>
        </p:nvCxnSpPr>
        <p:spPr>
          <a:xfrm>
            <a:off x="4986866" y="2396066"/>
            <a:ext cx="0" cy="101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D2920B6-C925-BE07-ED42-92262DD717F5}"/>
              </a:ext>
            </a:extLst>
          </p:cNvPr>
          <p:cNvSpPr txBox="1"/>
          <p:nvPr/>
        </p:nvSpPr>
        <p:spPr>
          <a:xfrm>
            <a:off x="3871938" y="1850392"/>
            <a:ext cx="222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FF0000"/>
                </a:solidFill>
              </a:rPr>
              <a:t>n-th </a:t>
            </a:r>
            <a:r>
              <a:rPr lang="fr-FR" sz="2200" dirty="0" err="1">
                <a:solidFill>
                  <a:srgbClr val="FF0000"/>
                </a:solidFill>
              </a:rPr>
              <a:t>eigenvalue</a:t>
            </a:r>
            <a:r>
              <a:rPr lang="fr-FR" sz="2200" dirty="0">
                <a:solidFill>
                  <a:srgbClr val="FF0000"/>
                </a:solidFill>
              </a:rPr>
              <a:t> </a:t>
            </a:r>
            <a:endParaRPr lang="en-GB" sz="2200" dirty="0">
              <a:solidFill>
                <a:srgbClr val="FF0000"/>
              </a:solidFill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DD655BD8-806E-95FC-CD7C-ACED5287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7" y="4527431"/>
            <a:ext cx="658673" cy="38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5383E1E1-9DBA-72C5-5998-349F5E28D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50" y="4585466"/>
            <a:ext cx="1656380" cy="38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0C0B4E4-70F6-9480-5239-A2C5EBFDFCC8}"/>
              </a:ext>
            </a:extLst>
          </p:cNvPr>
          <p:cNvSpPr/>
          <p:nvPr/>
        </p:nvSpPr>
        <p:spPr>
          <a:xfrm>
            <a:off x="2550160" y="4963160"/>
            <a:ext cx="1859280" cy="294643"/>
          </a:xfrm>
          <a:custGeom>
            <a:avLst/>
            <a:gdLst>
              <a:gd name="csX0" fmla="*/ 0 w 1859280"/>
              <a:gd name="csY0" fmla="*/ 0 h 294643"/>
              <a:gd name="csX1" fmla="*/ 894080 w 1859280"/>
              <a:gd name="csY1" fmla="*/ 294640 h 294643"/>
              <a:gd name="csX2" fmla="*/ 1859280 w 1859280"/>
              <a:gd name="csY2" fmla="*/ 5080 h 2946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859280" h="294643">
                <a:moveTo>
                  <a:pt x="0" y="0"/>
                </a:moveTo>
                <a:cubicBezTo>
                  <a:pt x="292100" y="146896"/>
                  <a:pt x="584200" y="293793"/>
                  <a:pt x="894080" y="294640"/>
                </a:cubicBezTo>
                <a:cubicBezTo>
                  <a:pt x="1203960" y="295487"/>
                  <a:pt x="1531620" y="150283"/>
                  <a:pt x="1859280" y="508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512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43083-A64C-09D9-86A1-738439007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869B644-6199-87C8-465A-313F021D3CB9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Final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F40CF-D0C9-F248-C8B4-6A57485E7847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613FF-78A4-84FF-8726-4787EE3F14AB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998766-EE03-FD27-2BB1-BA60D49E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075634-E805-B9AF-9B3E-CE229E5D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54</a:t>
            </a:fld>
            <a:endParaRPr lang="en-GB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CB3D034-3FD5-97E4-2AC1-5B366A7D28C8}"/>
              </a:ext>
            </a:extLst>
          </p:cNvPr>
          <p:cNvCxnSpPr>
            <a:cxnSpLocks/>
          </p:cNvCxnSpPr>
          <p:nvPr/>
        </p:nvCxnSpPr>
        <p:spPr>
          <a:xfrm>
            <a:off x="2085024" y="4353004"/>
            <a:ext cx="3392909" cy="0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8D9C258A-3659-6238-6959-DEE44433E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" y="3501571"/>
            <a:ext cx="2166402" cy="6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DB077CC-74DA-E639-F6D1-D49BB9B9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54" y="3545925"/>
            <a:ext cx="2325158" cy="53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C2A8AA2-4782-152C-CB71-B730256DD044}"/>
              </a:ext>
            </a:extLst>
          </p:cNvPr>
          <p:cNvSpPr txBox="1"/>
          <p:nvPr/>
        </p:nvSpPr>
        <p:spPr>
          <a:xfrm>
            <a:off x="2364423" y="5355869"/>
            <a:ext cx="2252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1 </a:t>
            </a:r>
            <a:r>
              <a:rPr lang="fr-FR" sz="2200" dirty="0" err="1"/>
              <a:t>step</a:t>
            </a:r>
            <a:endParaRPr lang="en-GB" sz="22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29AC437-595D-57B6-716E-E4BE8112853F}"/>
              </a:ext>
            </a:extLst>
          </p:cNvPr>
          <p:cNvCxnSpPr/>
          <p:nvPr/>
        </p:nvCxnSpPr>
        <p:spPr>
          <a:xfrm>
            <a:off x="4986866" y="2396066"/>
            <a:ext cx="0" cy="101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834FDD88-FC58-4410-D12F-BD5C5F3C0438}"/>
              </a:ext>
            </a:extLst>
          </p:cNvPr>
          <p:cNvSpPr txBox="1"/>
          <p:nvPr/>
        </p:nvSpPr>
        <p:spPr>
          <a:xfrm>
            <a:off x="3871938" y="1850392"/>
            <a:ext cx="222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FF0000"/>
                </a:solidFill>
              </a:rPr>
              <a:t>n-th </a:t>
            </a:r>
            <a:r>
              <a:rPr lang="fr-FR" sz="2200" dirty="0" err="1">
                <a:solidFill>
                  <a:srgbClr val="FF0000"/>
                </a:solidFill>
              </a:rPr>
              <a:t>eigenvalue</a:t>
            </a:r>
            <a:r>
              <a:rPr lang="fr-FR" sz="2200" dirty="0">
                <a:solidFill>
                  <a:srgbClr val="FF0000"/>
                </a:solidFill>
              </a:rPr>
              <a:t> </a:t>
            </a:r>
            <a:endParaRPr lang="en-GB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0A6035A-1711-690B-E2E3-9F89E05DD1C2}"/>
                  </a:ext>
                </a:extLst>
              </p:cNvPr>
              <p:cNvSpPr txBox="1"/>
              <p:nvPr/>
            </p:nvSpPr>
            <p:spPr>
              <a:xfrm>
                <a:off x="7874000" y="1584149"/>
                <a:ext cx="3242733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u="sng" dirty="0" err="1"/>
                  <a:t>Varying</a:t>
                </a:r>
                <a:r>
                  <a:rPr lang="fr-FR" sz="2200" u="sng" dirty="0"/>
                  <a:t> </a:t>
                </a:r>
                <a:r>
                  <a:rPr lang="fr-FR" sz="2200" u="sng" dirty="0" err="1"/>
                  <a:t>parameters</a:t>
                </a:r>
                <a:r>
                  <a:rPr lang="fr-FR" sz="2200" u="sng" dirty="0"/>
                  <a:t> :</a:t>
                </a:r>
              </a:p>
              <a:p>
                <a:pPr algn="ctr"/>
                <a:endParaRPr lang="fr-FR" sz="2200" dirty="0"/>
              </a:p>
              <a:p>
                <a:pPr marL="342900" indent="-342900">
                  <a:buFontTx/>
                  <a:buChar char="-"/>
                </a:pPr>
                <a:r>
                  <a:rPr lang="fr-FR" sz="2200" dirty="0"/>
                  <a:t>n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</a:rPr>
                      <m:t>Δφ</m:t>
                    </m:r>
                  </m:oMath>
                </a14:m>
                <a:endParaRPr lang="fr-FR" sz="2200" dirty="0"/>
              </a:p>
              <a:p>
                <a:pPr marL="342900" indent="-342900" algn="ctr">
                  <a:buFontTx/>
                  <a:buChar char="-"/>
                </a:pPr>
                <a:endParaRPr lang="fr-FR" sz="2200" dirty="0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0A6035A-1711-690B-E2E3-9F89E05DD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584149"/>
                <a:ext cx="3242733" cy="1785104"/>
              </a:xfrm>
              <a:prstGeom prst="rect">
                <a:avLst/>
              </a:prstGeom>
              <a:blipFill>
                <a:blip r:embed="rId5"/>
                <a:stretch>
                  <a:fillRect l="-2632" t="-2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67A09656-BDB1-7E5D-B5EF-68B88DE8D7C3}"/>
              </a:ext>
            </a:extLst>
          </p:cNvPr>
          <p:cNvSpPr txBox="1"/>
          <p:nvPr/>
        </p:nvSpPr>
        <p:spPr>
          <a:xfrm>
            <a:off x="7874000" y="3545925"/>
            <a:ext cx="32427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u="sng" dirty="0"/>
              <a:t>Benchmark </a:t>
            </a:r>
            <a:r>
              <a:rPr lang="fr-FR" sz="2200" u="sng" dirty="0" err="1"/>
              <a:t>metrics</a:t>
            </a:r>
            <a:r>
              <a:rPr lang="fr-FR" sz="2200" u="sng" dirty="0"/>
              <a:t> :</a:t>
            </a:r>
          </a:p>
          <a:p>
            <a:pPr algn="ctr"/>
            <a:endParaRPr lang="fr-FR" sz="2200" dirty="0"/>
          </a:p>
          <a:p>
            <a:pPr marL="342900" indent="-342900">
              <a:buFontTx/>
              <a:buChar char="-"/>
            </a:pPr>
            <a:r>
              <a:rPr lang="fr-FR" sz="2200" dirty="0"/>
              <a:t>Computation time</a:t>
            </a:r>
          </a:p>
          <a:p>
            <a:pPr marL="342900" indent="-342900">
              <a:buFontTx/>
              <a:buChar char="-"/>
            </a:pPr>
            <a:r>
              <a:rPr lang="fr-FR" sz="2200" dirty="0"/>
              <a:t>Variance</a:t>
            </a:r>
          </a:p>
          <a:p>
            <a:pPr marL="342900" indent="-342900">
              <a:buFontTx/>
              <a:buChar char="-"/>
            </a:pPr>
            <a:r>
              <a:rPr lang="fr-FR" sz="2200" dirty="0" err="1"/>
              <a:t>Overlap</a:t>
            </a:r>
            <a:endParaRPr lang="fr-FR" sz="2200" dirty="0"/>
          </a:p>
          <a:p>
            <a:pPr marL="342900" indent="-342900" algn="ctr">
              <a:buFontTx/>
              <a:buChar char="-"/>
            </a:pPr>
            <a:endParaRPr lang="fr-FR" sz="2200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6E1BE106-8EF1-ACFA-16E7-3BE0EE0C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7" y="4527431"/>
            <a:ext cx="658673" cy="38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800643A7-4882-FCF5-403E-EA72F8902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50" y="4585466"/>
            <a:ext cx="1656380" cy="38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1DBE674-E34C-160D-F8D8-C3B194248520}"/>
              </a:ext>
            </a:extLst>
          </p:cNvPr>
          <p:cNvSpPr/>
          <p:nvPr/>
        </p:nvSpPr>
        <p:spPr>
          <a:xfrm>
            <a:off x="2550160" y="4963160"/>
            <a:ext cx="1859280" cy="294643"/>
          </a:xfrm>
          <a:custGeom>
            <a:avLst/>
            <a:gdLst>
              <a:gd name="csX0" fmla="*/ 0 w 1859280"/>
              <a:gd name="csY0" fmla="*/ 0 h 294643"/>
              <a:gd name="csX1" fmla="*/ 894080 w 1859280"/>
              <a:gd name="csY1" fmla="*/ 294640 h 294643"/>
              <a:gd name="csX2" fmla="*/ 1859280 w 1859280"/>
              <a:gd name="csY2" fmla="*/ 5080 h 2946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859280" h="294643">
                <a:moveTo>
                  <a:pt x="0" y="0"/>
                </a:moveTo>
                <a:cubicBezTo>
                  <a:pt x="292100" y="146896"/>
                  <a:pt x="584200" y="293793"/>
                  <a:pt x="894080" y="294640"/>
                </a:cubicBezTo>
                <a:cubicBezTo>
                  <a:pt x="1203960" y="295487"/>
                  <a:pt x="1531620" y="150283"/>
                  <a:pt x="1859280" y="508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472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329CD-0C31-0125-6648-8372C100A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E0CF73D-26F6-12FE-57F9-198A15624A00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versus Lanczos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10372-0036-AFA8-D774-9B1A0CE10A0B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2B0CD6-AD3D-3F95-5B9E-77F60C30FB02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3FE52C-3A0C-BFA0-BF49-BB10D4DE7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B65D97-46B2-8F21-0B75-AE3ABBF9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55</a:t>
            </a:fld>
            <a:endParaRPr lang="en-GB"/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DE7CC212-D582-487F-7914-E2B2FCC5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02" y="1584626"/>
            <a:ext cx="5453399" cy="4771724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D9EA3174-FDA4-EC3B-8CA0-E29EB80F8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1599" y="1584626"/>
            <a:ext cx="5453399" cy="47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94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396D0-A9C7-C511-08DC-DCB956765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9F2641B-F04D-A4F6-9E6C-059AC40E8E7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/>
                </a:solidFill>
                <a:latin typeface="Avenir Next LT Pro" panose="020B0504020202020204" pitchFamily="34" charset="0"/>
              </a:rPr>
              <a:t>Conclusion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C538D2-2EDD-5728-BF71-441E0048D7A6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C3ACF-8920-2F76-BC84-235FC62ECA33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D23F72-4B16-196A-522E-A4CB59E8B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CDF1E-9333-1572-CA4E-91E1DD15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56</a:t>
            </a:fld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C2B6F5-7417-39F5-379C-A2F567BA49AC}"/>
              </a:ext>
            </a:extLst>
          </p:cNvPr>
          <p:cNvSpPr txBox="1"/>
          <p:nvPr/>
        </p:nvSpPr>
        <p:spPr>
          <a:xfrm>
            <a:off x="941832" y="1563624"/>
            <a:ext cx="96469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200" dirty="0" err="1"/>
              <a:t>Usefull</a:t>
            </a:r>
            <a:r>
              <a:rPr lang="fr-FR" sz="2200" dirty="0"/>
              <a:t> in </a:t>
            </a:r>
            <a:r>
              <a:rPr lang="fr-FR" sz="2200" dirty="0" err="1"/>
              <a:t>very</a:t>
            </a:r>
            <a:r>
              <a:rPr lang="fr-FR" sz="2200" dirty="0"/>
              <a:t> </a:t>
            </a:r>
            <a:r>
              <a:rPr lang="fr-FR" sz="2200" dirty="0" err="1"/>
              <a:t>specific</a:t>
            </a:r>
            <a:r>
              <a:rPr lang="fr-FR" sz="2200" dirty="0"/>
              <a:t> case</a:t>
            </a:r>
          </a:p>
          <a:p>
            <a:endParaRPr lang="fr-FR" sz="2200" dirty="0"/>
          </a:p>
          <a:p>
            <a:pPr marL="342900" indent="-342900">
              <a:buFontTx/>
              <a:buChar char="-"/>
            </a:pPr>
            <a:endParaRPr lang="fr-FR" sz="2200" dirty="0"/>
          </a:p>
          <a:p>
            <a:pPr marL="342900" indent="-342900">
              <a:buFontTx/>
              <a:buChar char="-"/>
            </a:pPr>
            <a:r>
              <a:rPr lang="en-GB" sz="2200" dirty="0"/>
              <a:t>Could be optimized (</a:t>
            </a:r>
            <a:r>
              <a:rPr lang="en-GB" sz="2200" dirty="0" err="1"/>
              <a:t>Minres</a:t>
            </a:r>
            <a:r>
              <a:rPr lang="en-GB" sz="2200" dirty="0"/>
              <a:t> for complex Hamiltonian)</a:t>
            </a:r>
          </a:p>
          <a:p>
            <a:endParaRPr lang="en-GB" sz="2200" dirty="0"/>
          </a:p>
          <a:p>
            <a:pPr marL="342900" indent="-342900">
              <a:buFontTx/>
              <a:buChar char="-"/>
            </a:pPr>
            <a:endParaRPr lang="en-GB" sz="2200" dirty="0"/>
          </a:p>
          <a:p>
            <a:pPr marL="342900" indent="-342900">
              <a:buFontTx/>
              <a:buChar char="-"/>
            </a:pPr>
            <a:r>
              <a:rPr lang="en-GB" sz="2200" dirty="0"/>
              <a:t>Cannot beat Lanczos when we want several eigenvalues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413148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52F1-129C-5A05-B943-4AD65AD8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Tensor Networks &amp; DMRG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1D0F6-6808-F127-C065-7C4E5A7B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181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5B3BB-644C-EFE6-8718-4DF96C916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6E33-80CA-1851-E955-2A2B9CD6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FAE8B-740F-8308-EA58-2D02274837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 dirty="0"/>
              <a:t>Quick refresher on the 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63E4AC-8721-3570-DE19-A7350FC408EC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94E74BC-3758-E9C9-943F-CB0B78D5A25D}"/>
              </a:ext>
            </a:extLst>
          </p:cNvPr>
          <p:cNvGrpSpPr/>
          <p:nvPr/>
        </p:nvGrpSpPr>
        <p:grpSpPr>
          <a:xfrm>
            <a:off x="2346536" y="1824211"/>
            <a:ext cx="7336225" cy="3535362"/>
            <a:chOff x="3986074" y="436971"/>
            <a:chExt cx="5128642" cy="2471517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8EFA6A30-AAF6-93D9-FD00-7F8676BD6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E932CA-CEBA-6BB4-873F-B246F4FFB0C0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8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6DFCC698-68C7-A1EA-F397-036CEAB64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06B3520D-09E8-C5FB-0F91-4A9B84AF8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B067B44-6379-530E-8868-2C7BFB3A2067}"/>
              </a:ext>
            </a:extLst>
          </p:cNvPr>
          <p:cNvGrpSpPr/>
          <p:nvPr/>
        </p:nvGrpSpPr>
        <p:grpSpPr>
          <a:xfrm>
            <a:off x="3532055" y="2155875"/>
            <a:ext cx="201642" cy="422374"/>
            <a:chOff x="1273207" y="509588"/>
            <a:chExt cx="140965" cy="2952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D38F2C-F9FE-5F5A-43CE-EC399F48EE65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A61F2A-CD40-EEA8-A00D-8F600AC6712A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3F4721E-3785-A74A-87B3-E36E64D259A3}"/>
              </a:ext>
            </a:extLst>
          </p:cNvPr>
          <p:cNvGrpSpPr/>
          <p:nvPr/>
        </p:nvGrpSpPr>
        <p:grpSpPr>
          <a:xfrm>
            <a:off x="7322699" y="2155877"/>
            <a:ext cx="201642" cy="422374"/>
            <a:chOff x="1273207" y="509588"/>
            <a:chExt cx="140965" cy="295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C40926-AB50-7806-51EC-5D93B487ABFB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D9D9AC-B246-BF8F-38B9-7B6E9FA63494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17AE081-0C0C-DC4D-8E04-DF99A1498BFF}"/>
              </a:ext>
            </a:extLst>
          </p:cNvPr>
          <p:cNvGrpSpPr/>
          <p:nvPr/>
        </p:nvGrpSpPr>
        <p:grpSpPr>
          <a:xfrm rot="5400000">
            <a:off x="6601016" y="3305297"/>
            <a:ext cx="201642" cy="422373"/>
            <a:chOff x="1273207" y="509588"/>
            <a:chExt cx="140965" cy="2952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0B241B-82B6-0AE9-5041-8811F4BC7D42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8AE239-9325-58FF-5DCD-6F3839CED8F9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8A3E066-6205-A2D6-C53E-9866CD35D485}"/>
              </a:ext>
            </a:extLst>
          </p:cNvPr>
          <p:cNvGrpSpPr/>
          <p:nvPr/>
        </p:nvGrpSpPr>
        <p:grpSpPr>
          <a:xfrm rot="5400000">
            <a:off x="7952702" y="3305297"/>
            <a:ext cx="201642" cy="422373"/>
            <a:chOff x="1273207" y="509588"/>
            <a:chExt cx="140965" cy="29527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3F00E9-183C-9E00-8AF7-50FE83CB3CD0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6CACCC-B157-BD97-603D-DF4B71368CAC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2F001B2A-DC65-A393-7187-20A196479396}"/>
              </a:ext>
            </a:extLst>
          </p:cNvPr>
          <p:cNvGrpSpPr/>
          <p:nvPr/>
        </p:nvGrpSpPr>
        <p:grpSpPr>
          <a:xfrm>
            <a:off x="4429962" y="3004789"/>
            <a:ext cx="446359" cy="446359"/>
            <a:chOff x="4598633" y="1664264"/>
            <a:chExt cx="446359" cy="446359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2A5CCD9A-237F-61C1-7B3E-7B559DB3CC99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13813A4-6A86-1AB9-F568-8F0DA556A853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A60911CB-D9C2-EDF9-7C44-ECD87F9BEC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44" y="3526001"/>
            <a:ext cx="623956" cy="367762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0DF6C5B9-C4C3-7522-D864-0327B984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82" y="5291105"/>
            <a:ext cx="4879673" cy="61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022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778EA-E55B-3D06-2FF0-1AA6FC28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104A-11B7-C6B4-6546-6F5BA050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390F5-EEED-AE5E-8625-3B81DA0E01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 dirty="0"/>
              <a:t>Quick refresher on the 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CC1782-1336-B209-D2CA-F1C0127C5835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152033D-C947-5A9F-DF11-B26AF5E86FDA}"/>
              </a:ext>
            </a:extLst>
          </p:cNvPr>
          <p:cNvGrpSpPr/>
          <p:nvPr/>
        </p:nvGrpSpPr>
        <p:grpSpPr>
          <a:xfrm>
            <a:off x="2346536" y="1824211"/>
            <a:ext cx="7336225" cy="3535362"/>
            <a:chOff x="3986074" y="436971"/>
            <a:chExt cx="5128642" cy="2471517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28619099-367D-A3BE-D6BA-C5A589EE34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B1AD04-1897-D452-5370-696ADB5751D8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8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B00FC12A-D893-BDC2-3644-D35ECD016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80275231-F08C-6D1F-60AA-0431283A7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DE7031D-D376-60BF-ABA7-3D4936D81E2D}"/>
              </a:ext>
            </a:extLst>
          </p:cNvPr>
          <p:cNvGrpSpPr/>
          <p:nvPr/>
        </p:nvGrpSpPr>
        <p:grpSpPr>
          <a:xfrm>
            <a:off x="3532055" y="2155875"/>
            <a:ext cx="201642" cy="422374"/>
            <a:chOff x="1273207" y="509588"/>
            <a:chExt cx="140965" cy="2952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8FE23A-5B07-B094-B45F-327EDAE7791C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966114-98A4-E416-3D80-EFE455ED7AA9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1B97F0A-75CF-4A6E-5333-F116284F2018}"/>
              </a:ext>
            </a:extLst>
          </p:cNvPr>
          <p:cNvGrpSpPr/>
          <p:nvPr/>
        </p:nvGrpSpPr>
        <p:grpSpPr>
          <a:xfrm>
            <a:off x="7322699" y="2155877"/>
            <a:ext cx="201642" cy="422374"/>
            <a:chOff x="1273207" y="509588"/>
            <a:chExt cx="140965" cy="295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9056FA-EA73-01BF-37AB-49E0557BBD61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24FB99-6739-99CF-2A9D-010C0458F965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DB4917F-FA7C-9C51-7D9F-D45AE0AE0D57}"/>
              </a:ext>
            </a:extLst>
          </p:cNvPr>
          <p:cNvGrpSpPr/>
          <p:nvPr/>
        </p:nvGrpSpPr>
        <p:grpSpPr>
          <a:xfrm rot="5400000">
            <a:off x="6601016" y="3305297"/>
            <a:ext cx="201642" cy="422373"/>
            <a:chOff x="1273207" y="509588"/>
            <a:chExt cx="140965" cy="2952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0ACCB-1721-148E-FE2B-3A2DE3959230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9C8F3F-7167-6037-AF34-01BDE1D4BFEB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F6CF2632-E507-DBF3-59FF-41499DC45BAB}"/>
              </a:ext>
            </a:extLst>
          </p:cNvPr>
          <p:cNvGrpSpPr/>
          <p:nvPr/>
        </p:nvGrpSpPr>
        <p:grpSpPr>
          <a:xfrm rot="5400000">
            <a:off x="7952702" y="3305297"/>
            <a:ext cx="201642" cy="422373"/>
            <a:chOff x="1273207" y="509588"/>
            <a:chExt cx="140965" cy="29527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484621-20CA-A9F1-DE68-C7773274F02F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35F97D-BE11-B776-F1C3-478C9409A719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6CED606E-D5E0-5C4F-9CF2-9821CABAB08B}"/>
              </a:ext>
            </a:extLst>
          </p:cNvPr>
          <p:cNvGrpSpPr/>
          <p:nvPr/>
        </p:nvGrpSpPr>
        <p:grpSpPr>
          <a:xfrm>
            <a:off x="4429962" y="3004789"/>
            <a:ext cx="446359" cy="446359"/>
            <a:chOff x="4598633" y="1664264"/>
            <a:chExt cx="446359" cy="446359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1AA8997E-CF41-05B4-1011-0E766AD266BE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F3EB3FB-364C-70A6-06EF-4B13048A25E3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B0D7EB39-C0C1-A52A-890E-9475990F5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44" y="3526001"/>
            <a:ext cx="623956" cy="367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24D573D-D5EA-731B-6C75-20F95413C867}"/>
                  </a:ext>
                </a:extLst>
              </p:cNvPr>
              <p:cNvSpPr txBox="1"/>
              <p:nvPr/>
            </p:nvSpPr>
            <p:spPr>
              <a:xfrm>
                <a:off x="2817820" y="5841792"/>
                <a:ext cx="553779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ℋ</m:t>
                      </m:r>
                      <m:r>
                        <a:rPr kumimoji="0" lang="fr-FR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→</m:t>
                      </m:r>
                      <m:sSub>
                        <m:sSubPr>
                          <m:ctrlP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, </m:t>
                      </m:r>
                      <m:sSub>
                        <m:sSubPr>
                          <m:ctrlP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fr-FR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, </m:t>
                      </m:r>
                      <m:sSub>
                        <m:sSubPr>
                          <m:ctrlP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fr-FR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, </m:t>
                      </m:r>
                      <m:sSub>
                        <m:sSubPr>
                          <m:ctrlP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fr-F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24D573D-D5EA-731B-6C75-20F95413C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20" y="5841792"/>
                <a:ext cx="553779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EFC65116-B3BB-8362-39D1-E007254B5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82" y="5291105"/>
            <a:ext cx="4879673" cy="61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7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AE0B-A3EB-7D1B-46E3-45BD9971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FEF6-B8AE-DA8F-ACA8-34653066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3C773-3AD8-42F6-94AB-9227CBF3F96E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93590-A61C-AD33-7572-0D82B7E6B8DB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A1209B-1386-10F0-BC98-2C9625226EC7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Quantizing the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BE5EAC04-30F8-1E4E-FAAB-55CB9D4A4A94}"/>
              </a:ext>
            </a:extLst>
          </p:cNvPr>
          <p:cNvSpPr txBox="1">
            <a:spLocks/>
          </p:cNvSpPr>
          <p:nvPr/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6</a:t>
            </a:fld>
            <a:endParaRPr lang="fr-FR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4A18F6AF-9EB5-235F-954E-367BA9C23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182" y="1016722"/>
            <a:ext cx="3458514" cy="3960253"/>
          </a:xfrm>
          <a:prstGeom prst="rect">
            <a:avLst/>
          </a:prstGeom>
        </p:spPr>
      </p:pic>
      <p:pic>
        <p:nvPicPr>
          <p:cNvPr id="20" name="Image 25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E509C472-57BF-7123-3932-9C779463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19" t="-3540" r="69592" b="-6195"/>
          <a:stretch>
            <a:fillRect/>
          </a:stretch>
        </p:blipFill>
        <p:spPr>
          <a:xfrm>
            <a:off x="514877" y="2586525"/>
            <a:ext cx="597647" cy="592108"/>
          </a:xfrm>
          <a:prstGeom prst="rect">
            <a:avLst/>
          </a:prstGeom>
        </p:spPr>
      </p:pic>
      <p:pic>
        <p:nvPicPr>
          <p:cNvPr id="22" name="Image 29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154A812F-EE3B-123E-9BBD-E60D638D2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795" r="57300" b="50344"/>
          <a:stretch>
            <a:fillRect/>
          </a:stretch>
        </p:blipFill>
        <p:spPr>
          <a:xfrm>
            <a:off x="3289294" y="2685982"/>
            <a:ext cx="803570" cy="44744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33C5375-E7F9-CA72-388B-89D299A062F8}"/>
              </a:ext>
            </a:extLst>
          </p:cNvPr>
          <p:cNvSpPr txBox="1"/>
          <p:nvPr/>
        </p:nvSpPr>
        <p:spPr>
          <a:xfrm>
            <a:off x="859029" y="4479882"/>
            <a:ext cx="3124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Hamiltonian</a:t>
            </a:r>
            <a:r>
              <a:rPr lang="fr-FR" sz="2200" u="sng"/>
              <a:t> :</a:t>
            </a:r>
            <a:r>
              <a:rPr lang="fr-FR" sz="2200"/>
              <a:t> </a:t>
            </a: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95E6164-8FAA-EED4-ACD0-D25FE749EA2E}"/>
              </a:ext>
            </a:extLst>
          </p:cNvPr>
          <p:cNvCxnSpPr/>
          <p:nvPr/>
        </p:nvCxnSpPr>
        <p:spPr>
          <a:xfrm>
            <a:off x="4582813" y="1251471"/>
            <a:ext cx="49306" cy="495451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1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A95E730-161A-4E8B-0116-02C70FC87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1" y="5178200"/>
            <a:ext cx="2635624" cy="1101929"/>
          </a:xfrm>
          <a:prstGeom prst="rect">
            <a:avLst/>
          </a:prstGeom>
        </p:spPr>
      </p:pic>
      <p:sp>
        <p:nvSpPr>
          <p:cNvPr id="12" name="ZoneTexte 18">
            <a:extLst>
              <a:ext uri="{FF2B5EF4-FFF2-40B4-BE49-F238E27FC236}">
                <a16:creationId xmlns:a16="http://schemas.microsoft.com/office/drawing/2014/main" id="{EA5D4852-BDB0-4C2D-22D6-F969C88450A4}"/>
              </a:ext>
            </a:extLst>
          </p:cNvPr>
          <p:cNvSpPr txBox="1"/>
          <p:nvPr/>
        </p:nvSpPr>
        <p:spPr>
          <a:xfrm>
            <a:off x="4919781" y="124011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Correspondency</a:t>
            </a:r>
            <a:r>
              <a:rPr lang="fr-FR" sz="2200"/>
              <a:t> </a:t>
            </a:r>
            <a:r>
              <a:rPr lang="fr-FR" sz="2200" err="1"/>
              <a:t>principle</a:t>
            </a:r>
            <a:r>
              <a:rPr lang="fr-FR" sz="2200"/>
              <a:t> :</a:t>
            </a:r>
            <a:endParaRPr lang="en-US" sz="22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9E3152D-EC12-87F3-EC24-B8E22822F777}"/>
              </a:ext>
            </a:extLst>
          </p:cNvPr>
          <p:cNvSpPr/>
          <p:nvPr/>
        </p:nvSpPr>
        <p:spPr>
          <a:xfrm rot="16200000">
            <a:off x="5277470" y="1854987"/>
            <a:ext cx="322080" cy="64416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8">
            <a:extLst>
              <a:ext uri="{FF2B5EF4-FFF2-40B4-BE49-F238E27FC236}">
                <a16:creationId xmlns:a16="http://schemas.microsoft.com/office/drawing/2014/main" id="{395D7527-73ED-FE69-013A-C8A8EA19D7A5}"/>
              </a:ext>
            </a:extLst>
          </p:cNvPr>
          <p:cNvSpPr txBox="1"/>
          <p:nvPr/>
        </p:nvSpPr>
        <p:spPr>
          <a:xfrm>
            <a:off x="10006959" y="128324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Operator</a:t>
            </a:r>
          </a:p>
        </p:txBody>
      </p:sp>
      <p:pic>
        <p:nvPicPr>
          <p:cNvPr id="23" name="Image 2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C36908CA-4043-6CD1-7C42-ACD1CBBD5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9018" y="1243083"/>
            <a:ext cx="1005202" cy="421606"/>
          </a:xfrm>
          <a:prstGeom prst="rect">
            <a:avLst/>
          </a:prstGeom>
        </p:spPr>
      </p:pic>
      <p:pic>
        <p:nvPicPr>
          <p:cNvPr id="25" name="Image 2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0924F257-255B-EB90-45CF-61B4F7E289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-396" b="72132"/>
          <a:stretch>
            <a:fillRect/>
          </a:stretch>
        </p:blipFill>
        <p:spPr>
          <a:xfrm>
            <a:off x="5986176" y="1836446"/>
            <a:ext cx="3510332" cy="858656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4393F3B-08E8-97DD-76D3-AEB067E38E81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22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AAB4-135F-2844-995D-EE308371A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E9F3F-8525-9C62-1057-E2A88CF27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92247-13D0-BBAE-03DD-59A0F1F059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An Introduction to Tensor Networks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E0C01-4131-69C4-658D-D5CA14007E81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40B9D1-B1CC-4B04-12A0-C7ED863CEC91}"/>
              </a:ext>
            </a:extLst>
          </p:cNvPr>
          <p:cNvSpPr/>
          <p:nvPr/>
        </p:nvSpPr>
        <p:spPr>
          <a:xfrm>
            <a:off x="7011939" y="2376163"/>
            <a:ext cx="77931" cy="118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1B22F-F919-57C9-9F8D-54370D8B61A8}"/>
              </a:ext>
            </a:extLst>
          </p:cNvPr>
          <p:cNvSpPr/>
          <p:nvPr/>
        </p:nvSpPr>
        <p:spPr>
          <a:xfrm>
            <a:off x="7437471" y="2376163"/>
            <a:ext cx="77931" cy="118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84A534-2CC6-A286-7DFF-7ACDF41C55BE}"/>
              </a:ext>
            </a:extLst>
          </p:cNvPr>
          <p:cNvSpPr/>
          <p:nvPr/>
        </p:nvSpPr>
        <p:spPr>
          <a:xfrm>
            <a:off x="7912484" y="2376163"/>
            <a:ext cx="77931" cy="118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84D651-61F2-EBD4-1094-88EABEC5F8AA}"/>
              </a:ext>
            </a:extLst>
          </p:cNvPr>
          <p:cNvSpPr/>
          <p:nvPr/>
        </p:nvSpPr>
        <p:spPr>
          <a:xfrm>
            <a:off x="10505263" y="2376163"/>
            <a:ext cx="77931" cy="118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6" name="Picture 15" descr="T^{s_1, s_2, \ ... \ ,s_n}">
            <a:extLst>
              <a:ext uri="{FF2B5EF4-FFF2-40B4-BE49-F238E27FC236}">
                <a16:creationId xmlns:a16="http://schemas.microsoft.com/office/drawing/2014/main" id="{F48C80F2-559B-FB3B-2E51-A3FF921B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7" t="6896" r="574" b="17241"/>
          <a:stretch>
            <a:fillRect/>
          </a:stretch>
        </p:blipFill>
        <p:spPr>
          <a:xfrm>
            <a:off x="1013971" y="3379198"/>
            <a:ext cx="3626986" cy="8730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1709FD-52A7-DF19-1DEC-0F0612A74344}"/>
              </a:ext>
            </a:extLst>
          </p:cNvPr>
          <p:cNvSpPr txBox="1"/>
          <p:nvPr/>
        </p:nvSpPr>
        <p:spPr>
          <a:xfrm>
            <a:off x="1809063" y="4500115"/>
            <a:ext cx="2307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n-legged tensor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E60DC-68E6-DA07-48A9-810A50A8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85" t="15769" r="15225" b="27186"/>
          <a:stretch>
            <a:fillRect/>
          </a:stretch>
        </p:blipFill>
        <p:spPr>
          <a:xfrm>
            <a:off x="5065294" y="3292496"/>
            <a:ext cx="1027560" cy="75995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7FDF07F-0663-C0F0-BAD8-506E815F4FA6}"/>
              </a:ext>
            </a:extLst>
          </p:cNvPr>
          <p:cNvSpPr/>
          <p:nvPr/>
        </p:nvSpPr>
        <p:spPr>
          <a:xfrm>
            <a:off x="6675472" y="3102290"/>
            <a:ext cx="4435928" cy="1279071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39FEE3-150B-CEC8-1B5F-65645C00D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405" y="3293162"/>
            <a:ext cx="763485" cy="1105148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6BA3D16-720B-7990-7BF8-F377F38583F9}"/>
              </a:ext>
            </a:extLst>
          </p:cNvPr>
          <p:cNvSpPr/>
          <p:nvPr/>
        </p:nvSpPr>
        <p:spPr>
          <a:xfrm>
            <a:off x="8612633" y="2550582"/>
            <a:ext cx="204107" cy="2041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DB7C30-03F2-F21D-44A3-A36A919C79B7}"/>
              </a:ext>
            </a:extLst>
          </p:cNvPr>
          <p:cNvSpPr/>
          <p:nvPr/>
        </p:nvSpPr>
        <p:spPr>
          <a:xfrm>
            <a:off x="9048061" y="2550582"/>
            <a:ext cx="204107" cy="2041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B15834F-FAD4-E33F-8373-59FA37A2F66D}"/>
              </a:ext>
            </a:extLst>
          </p:cNvPr>
          <p:cNvSpPr/>
          <p:nvPr/>
        </p:nvSpPr>
        <p:spPr>
          <a:xfrm>
            <a:off x="9503281" y="2550581"/>
            <a:ext cx="204107" cy="2041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E110D-B0F1-8EFB-299D-D6DD31D53041}"/>
              </a:ext>
            </a:extLst>
          </p:cNvPr>
          <p:cNvSpPr txBox="1"/>
          <p:nvPr/>
        </p:nvSpPr>
        <p:spPr>
          <a:xfrm>
            <a:off x="7893517" y="4500115"/>
            <a:ext cx="2307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n-legged "blob"</a:t>
            </a:r>
          </a:p>
        </p:txBody>
      </p:sp>
    </p:spTree>
    <p:extLst>
      <p:ext uri="{BB962C8B-B14F-4D97-AF65-F5344CB8AC3E}">
        <p14:creationId xmlns:p14="http://schemas.microsoft.com/office/powerpoint/2010/main" val="4121518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7E2C6-44E3-EAF2-67AC-2AEE1B428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rge">
            <a:extLst>
              <a:ext uri="{FF2B5EF4-FFF2-40B4-BE49-F238E27FC236}">
                <a16:creationId xmlns:a16="http://schemas.microsoft.com/office/drawing/2014/main" id="{4BE0AECB-EFAE-3E9F-59B7-7749969D61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2" t="34346" r="30552" b="42455"/>
          <a:stretch>
            <a:fillRect/>
          </a:stretch>
        </p:blipFill>
        <p:spPr>
          <a:xfrm>
            <a:off x="6361156" y="2935358"/>
            <a:ext cx="5441793" cy="12517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58FC-404B-B6F2-A415-2A49FE09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 descr="medium">
            <a:extLst>
              <a:ext uri="{FF2B5EF4-FFF2-40B4-BE49-F238E27FC236}">
                <a16:creationId xmlns:a16="http://schemas.microsoft.com/office/drawing/2014/main" id="{1E01EC9D-700D-5B54-DA1E-270C9CAF18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3" t="2273" r="1704" b="3715"/>
          <a:stretch>
            <a:fillRect/>
          </a:stretch>
        </p:blipFill>
        <p:spPr>
          <a:xfrm>
            <a:off x="-320" y="739772"/>
            <a:ext cx="6290736" cy="4624092"/>
          </a:xfrm>
          <a:prstGeom prst="rect">
            <a:avLst/>
          </a:prstGeom>
        </p:spPr>
      </p:pic>
      <p:pic>
        <p:nvPicPr>
          <p:cNvPr id="5" name="Picture 4" descr="large">
            <a:extLst>
              <a:ext uri="{FF2B5EF4-FFF2-40B4-BE49-F238E27FC236}">
                <a16:creationId xmlns:a16="http://schemas.microsoft.com/office/drawing/2014/main" id="{2FCB4451-0AF8-45B0-F120-143D9F6C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4" r="25482" b="73968"/>
          <a:stretch>
            <a:fillRect/>
          </a:stretch>
        </p:blipFill>
        <p:spPr>
          <a:xfrm>
            <a:off x="6358410" y="1538359"/>
            <a:ext cx="5834479" cy="13906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0F4DED-4D86-2265-6C0E-DAC0CB4D00DE}"/>
              </a:ext>
            </a:extLst>
          </p:cNvPr>
          <p:cNvCxnSpPr/>
          <p:nvPr/>
        </p:nvCxnSpPr>
        <p:spPr>
          <a:xfrm flipH="1">
            <a:off x="6335567" y="760076"/>
            <a:ext cx="14432" cy="462876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9C9DA-2160-64CE-9327-F8D7E9068257}"/>
              </a:ext>
            </a:extLst>
          </p:cNvPr>
          <p:cNvSpPr txBox="1"/>
          <p:nvPr/>
        </p:nvSpPr>
        <p:spPr>
          <a:xfrm>
            <a:off x="7749490" y="765112"/>
            <a:ext cx="30511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Contraction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3AA25-B0A0-6107-D09B-4F5697C12866}"/>
              </a:ext>
            </a:extLst>
          </p:cNvPr>
          <p:cNvSpPr txBox="1"/>
          <p:nvPr/>
        </p:nvSpPr>
        <p:spPr>
          <a:xfrm>
            <a:off x="3207994" y="6353735"/>
            <a:ext cx="6299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49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Diagrams from tensornetwork.org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49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226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BE1ACF-86DA-ED34-FA55-B0041F9B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1" name="Graphic 53">
            <a:extLst>
              <a:ext uri="{FF2B5EF4-FFF2-40B4-BE49-F238E27FC236}">
                <a16:creationId xmlns:a16="http://schemas.microsoft.com/office/drawing/2014/main" id="{97354612-C45E-4FE9-74A2-4FD03AC63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1355"/>
          <a:stretch>
            <a:fillRect/>
          </a:stretch>
        </p:blipFill>
        <p:spPr>
          <a:xfrm>
            <a:off x="1447800" y="697488"/>
            <a:ext cx="9296400" cy="1882236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9C13380-A93D-5859-BA25-D2C04CE9B936}"/>
              </a:ext>
            </a:extLst>
          </p:cNvPr>
          <p:cNvCxnSpPr>
            <a:cxnSpLocks/>
          </p:cNvCxnSpPr>
          <p:nvPr/>
        </p:nvCxnSpPr>
        <p:spPr>
          <a:xfrm flipV="1">
            <a:off x="1828800" y="2400300"/>
            <a:ext cx="0" cy="573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E5B4D5DB-DD4B-E6C5-7201-A45A2F265F7C}"/>
              </a:ext>
            </a:extLst>
          </p:cNvPr>
          <p:cNvSpPr txBox="1"/>
          <p:nvPr/>
        </p:nvSpPr>
        <p:spPr>
          <a:xfrm>
            <a:off x="527050" y="2974019"/>
            <a:ext cx="260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Can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represented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an order 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tensor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in a certain basis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D0D7B1F2-20AC-17B7-5D11-C606F27237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6882" y="2159000"/>
            <a:ext cx="2926918" cy="1270000"/>
          </a:xfrm>
          <a:prstGeom prst="bentConnector3">
            <a:avLst>
              <a:gd name="adj1" fmla="val 56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883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86589-333A-A5DA-B2A7-F22C8695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A93361-2923-ECF6-18FE-AAB18AEC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Graphic 53">
            <a:extLst>
              <a:ext uri="{FF2B5EF4-FFF2-40B4-BE49-F238E27FC236}">
                <a16:creationId xmlns:a16="http://schemas.microsoft.com/office/drawing/2014/main" id="{60C6BB75-EC07-CB5F-4CE0-5ADEF8234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1355"/>
          <a:stretch>
            <a:fillRect/>
          </a:stretch>
        </p:blipFill>
        <p:spPr>
          <a:xfrm>
            <a:off x="1447800" y="697488"/>
            <a:ext cx="9296400" cy="188223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B68B7FF-EB51-09B4-083A-AA133250D586}"/>
              </a:ext>
            </a:extLst>
          </p:cNvPr>
          <p:cNvCxnSpPr>
            <a:cxnSpLocks/>
          </p:cNvCxnSpPr>
          <p:nvPr/>
        </p:nvCxnSpPr>
        <p:spPr>
          <a:xfrm flipV="1">
            <a:off x="1828800" y="2400300"/>
            <a:ext cx="0" cy="573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CA64E2D-9673-E0FA-2167-E81858171A7E}"/>
              </a:ext>
            </a:extLst>
          </p:cNvPr>
          <p:cNvSpPr txBox="1"/>
          <p:nvPr/>
        </p:nvSpPr>
        <p:spPr>
          <a:xfrm>
            <a:off x="527050" y="2974019"/>
            <a:ext cx="260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Can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represented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an order 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tensor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in a certain basis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92A41629-4DCE-CD1C-1AE0-013025BC8AA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6882" y="2159000"/>
            <a:ext cx="2926918" cy="1270000"/>
          </a:xfrm>
          <a:prstGeom prst="bentConnector3">
            <a:avLst>
              <a:gd name="adj1" fmla="val 56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9" descr="medium">
            <a:extLst>
              <a:ext uri="{FF2B5EF4-FFF2-40B4-BE49-F238E27FC236}">
                <a16:creationId xmlns:a16="http://schemas.microsoft.com/office/drawing/2014/main" id="{12C4E8AE-1C54-1450-1C62-835989FCA4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479"/>
          <a:stretch>
            <a:fillRect/>
          </a:stretch>
        </p:blipFill>
        <p:spPr>
          <a:xfrm>
            <a:off x="3969161" y="4404368"/>
            <a:ext cx="4253677" cy="1402395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16AF9A6-808C-4087-CE41-0770894AFE71}"/>
              </a:ext>
            </a:extLst>
          </p:cNvPr>
          <p:cNvCxnSpPr>
            <a:cxnSpLocks/>
          </p:cNvCxnSpPr>
          <p:nvPr/>
        </p:nvCxnSpPr>
        <p:spPr>
          <a:xfrm>
            <a:off x="2157274" y="5291091"/>
            <a:ext cx="104756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454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5DCAB-9A16-3E13-8953-B88D4086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AF5C0-364C-023B-E9EE-A4AC0951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470384-34EA-1D16-DABB-CAFFFB230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44" y="1770377"/>
            <a:ext cx="3173436" cy="1199508"/>
          </a:xfrm>
          <a:prstGeom prst="rect">
            <a:avLst/>
          </a:prstGeom>
        </p:spPr>
      </p:pic>
      <p:pic>
        <p:nvPicPr>
          <p:cNvPr id="6" name="Picture 67" descr="A black and brown rectangles with black dots&#10;&#10;AI-generated content may be incorrect.">
            <a:extLst>
              <a:ext uri="{FF2B5EF4-FFF2-40B4-BE49-F238E27FC236}">
                <a16:creationId xmlns:a16="http://schemas.microsoft.com/office/drawing/2014/main" id="{9A711D99-AEF7-25C3-49EE-1AC979C7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30" y="998843"/>
            <a:ext cx="7772400" cy="206686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86BA58-F393-8168-6D97-3CE765C03778}"/>
              </a:ext>
            </a:extLst>
          </p:cNvPr>
          <p:cNvCxnSpPr/>
          <p:nvPr/>
        </p:nvCxnSpPr>
        <p:spPr>
          <a:xfrm>
            <a:off x="6324424" y="3162671"/>
            <a:ext cx="9055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40449E98-BC99-00D2-FC12-2E48FD0D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618" y="3259636"/>
            <a:ext cx="469133" cy="338212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4DBC42B-8EF7-02AA-2C0E-276117AF27AB}"/>
              </a:ext>
            </a:extLst>
          </p:cNvPr>
          <p:cNvCxnSpPr>
            <a:cxnSpLocks/>
          </p:cNvCxnSpPr>
          <p:nvPr/>
        </p:nvCxnSpPr>
        <p:spPr>
          <a:xfrm>
            <a:off x="11215280" y="1770377"/>
            <a:ext cx="0" cy="69314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A9B0768A-DF25-37EE-C377-6844A1076B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60" r="22191"/>
          <a:stretch>
            <a:fillRect/>
          </a:stretch>
        </p:blipFill>
        <p:spPr>
          <a:xfrm>
            <a:off x="11523367" y="1959063"/>
            <a:ext cx="266700" cy="33821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C4BF551-F3B7-503D-C784-F512469BF107}"/>
              </a:ext>
            </a:extLst>
          </p:cNvPr>
          <p:cNvSpPr txBox="1"/>
          <p:nvPr/>
        </p:nvSpPr>
        <p:spPr>
          <a:xfrm>
            <a:off x="1628775" y="307497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Unitary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094BC5C-07D0-26B1-4998-1061765B596B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914525" y="2600325"/>
            <a:ext cx="180885" cy="4746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7F33EAC-3B1D-F465-1D3D-5D2AB3E693F6}"/>
              </a:ext>
            </a:extLst>
          </p:cNvPr>
          <p:cNvCxnSpPr>
            <a:cxnSpLocks/>
          </p:cNvCxnSpPr>
          <p:nvPr/>
        </p:nvCxnSpPr>
        <p:spPr>
          <a:xfrm flipV="1">
            <a:off x="2105025" y="2600325"/>
            <a:ext cx="383643" cy="4923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E6748591-18AC-0C9D-9C3C-9E5BBE86E3ED}"/>
              </a:ext>
            </a:extLst>
          </p:cNvPr>
          <p:cNvSpPr txBox="1"/>
          <p:nvPr/>
        </p:nvSpPr>
        <p:spPr>
          <a:xfrm>
            <a:off x="7715675" y="2929523"/>
            <a:ext cx="178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Singular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Values</a:t>
            </a:r>
          </a:p>
        </p:txBody>
      </p:sp>
      <p:pic>
        <p:nvPicPr>
          <p:cNvPr id="22" name="Picture 14" descr="A blue rectangle with orange and green lines&#10;&#10;AI-generated content may be incorrect.">
            <a:extLst>
              <a:ext uri="{FF2B5EF4-FFF2-40B4-BE49-F238E27FC236}">
                <a16:creationId xmlns:a16="http://schemas.microsoft.com/office/drawing/2014/main" id="{CB7F731B-FC7B-70D5-3B9E-88257CB42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86246"/>
            <a:ext cx="10383456" cy="173057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A6F3ECB-CC49-974F-A852-361169281BCD}"/>
              </a:ext>
            </a:extLst>
          </p:cNvPr>
          <p:cNvSpPr txBox="1">
            <a:spLocks/>
          </p:cNvSpPr>
          <p:nvPr/>
        </p:nvSpPr>
        <p:spPr>
          <a:xfrm>
            <a:off x="539648" y="37114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SVD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E53B9D-1634-0EC6-D6A7-C6F566207130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C40BA4-35E3-1B9D-F8F8-889F8782CB25}"/>
              </a:ext>
            </a:extLst>
          </p:cNvPr>
          <p:cNvSpPr/>
          <p:nvPr/>
        </p:nvSpPr>
        <p:spPr>
          <a:xfrm>
            <a:off x="8927306" y="2412206"/>
            <a:ext cx="278602" cy="440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40">
                <a:extLst>
                  <a:ext uri="{FF2B5EF4-FFF2-40B4-BE49-F238E27FC236}">
                    <a16:creationId xmlns:a16="http://schemas.microsoft.com/office/drawing/2014/main" id="{EF098D4F-7036-E141-C856-F7B8CAE1A8EF}"/>
                  </a:ext>
                </a:extLst>
              </p:cNvPr>
              <p:cNvSpPr txBox="1"/>
              <p:nvPr/>
            </p:nvSpPr>
            <p:spPr>
              <a:xfrm>
                <a:off x="8888209" y="2496821"/>
                <a:ext cx="28169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40">
                <a:extLst>
                  <a:ext uri="{FF2B5EF4-FFF2-40B4-BE49-F238E27FC236}">
                    <a16:creationId xmlns:a16="http://schemas.microsoft.com/office/drawing/2014/main" id="{EF098D4F-7036-E141-C856-F7B8CAE1A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209" y="2496821"/>
                <a:ext cx="281699" cy="184666"/>
              </a:xfrm>
              <a:prstGeom prst="rect">
                <a:avLst/>
              </a:prstGeom>
              <a:blipFill>
                <a:blip r:embed="rId6"/>
                <a:stretch>
                  <a:fillRect l="-13043" r="-21739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41">
            <a:extLst>
              <a:ext uri="{FF2B5EF4-FFF2-40B4-BE49-F238E27FC236}">
                <a16:creationId xmlns:a16="http://schemas.microsoft.com/office/drawing/2014/main" id="{00E52FE9-BA28-F8FD-D997-154D9366B6A4}"/>
              </a:ext>
            </a:extLst>
          </p:cNvPr>
          <p:cNvSpPr>
            <a:spLocks noChangeAspect="1"/>
          </p:cNvSpPr>
          <p:nvPr/>
        </p:nvSpPr>
        <p:spPr>
          <a:xfrm>
            <a:off x="9132556" y="2758327"/>
            <a:ext cx="74704" cy="742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0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C20C-57CE-347E-C369-031FD5F69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638D8-E031-0228-EAF7-A1B83B91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DC7F6-87A9-8330-493A-0A5F896E97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74690" cy="1179513"/>
          </a:xfrm>
        </p:spPr>
        <p:txBody>
          <a:bodyPr>
            <a:normAutofit/>
          </a:bodyPr>
          <a:lstStyle/>
          <a:p>
            <a:r>
              <a:rPr lang="en-US" dirty="0"/>
              <a:t>Tensor Trains, Matrix Product States (MPS)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34D532-CBA5-2DFA-E8EB-A82B3AA1FD92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 descr="medium">
            <a:extLst>
              <a:ext uri="{FF2B5EF4-FFF2-40B4-BE49-F238E27FC236}">
                <a16:creationId xmlns:a16="http://schemas.microsoft.com/office/drawing/2014/main" id="{AB2E8949-5CEA-FF78-1581-FFA27D52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8" y="2283303"/>
            <a:ext cx="11336864" cy="1402395"/>
          </a:xfrm>
          <a:prstGeom prst="rect">
            <a:avLst/>
          </a:prstGeom>
        </p:spPr>
      </p:pic>
      <p:pic>
        <p:nvPicPr>
          <p:cNvPr id="12" name="Picture 11" descr="T^{s_1, s_2, s_3, s_4, s_5 ,s_6} = \sum_{\alpha_i}A^{s_1}_{\alpha_1}A^{s_2}_{\alpha_1,\alpha_2}A^{s_3}_{\alpha_2,\alpha_3}A^{s_4}_{\alpha_3,\alpha_4}A^{s_5}_{\alpha_4,\alpha_5}A^{s_6}_{\alpha_5,\alpha_6}">
            <a:extLst>
              <a:ext uri="{FF2B5EF4-FFF2-40B4-BE49-F238E27FC236}">
                <a16:creationId xmlns:a16="http://schemas.microsoft.com/office/drawing/2014/main" id="{B247EA27-B689-3CB9-7866-AAAF6BD4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2" y="4385727"/>
            <a:ext cx="12164098" cy="1871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BBB975-7EC0-29EE-B1CF-B4B0426C2DA8}"/>
              </a:ext>
            </a:extLst>
          </p:cNvPr>
          <p:cNvSpPr txBox="1"/>
          <p:nvPr/>
        </p:nvSpPr>
        <p:spPr>
          <a:xfrm>
            <a:off x="3207994" y="6353735"/>
            <a:ext cx="6299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49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Diagrams from tensornetwork.org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49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58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95E8C-5E83-EC1A-3016-5581E9417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EBF0A-3A7C-1A83-12D8-61A9E4E5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 descr="medium">
            <a:extLst>
              <a:ext uri="{FF2B5EF4-FFF2-40B4-BE49-F238E27FC236}">
                <a16:creationId xmlns:a16="http://schemas.microsoft.com/office/drawing/2014/main" id="{F05C7027-3ECC-1D1C-D1FA-797E08C0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6" y="-2556"/>
            <a:ext cx="11878538" cy="4391425"/>
          </a:xfrm>
          <a:prstGeom prst="rect">
            <a:avLst/>
          </a:prstGeom>
        </p:spPr>
      </p:pic>
      <p:pic>
        <p:nvPicPr>
          <p:cNvPr id="11" name="Picture 10" descr="T^{s_1, s_2, s_3, s_4, s_5 ,s_6} = \sum_{\alpha_i}A^{s_1}_{\alpha_1}A^{s_2}_{\alpha_1,\alpha_2}A^{s_3}_{\alpha_2,\alpha_3}A^{s_4}_{\alpha_3,\alpha_4}A^{s_5}_{\alpha_4,\alpha_5}A^{s_6}_{\alpha_5,\alpha_6}">
            <a:extLst>
              <a:ext uri="{FF2B5EF4-FFF2-40B4-BE49-F238E27FC236}">
                <a16:creationId xmlns:a16="http://schemas.microsoft.com/office/drawing/2014/main" id="{12B9F651-72A6-8420-FBC6-60E8C5FB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2" y="4385727"/>
            <a:ext cx="12164098" cy="1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E409E-AAE7-78DE-C599-A312724F01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78" r="51791" b="-2174"/>
          <a:stretch>
            <a:fillRect/>
          </a:stretch>
        </p:blipFill>
        <p:spPr>
          <a:xfrm>
            <a:off x="7313083" y="1926296"/>
            <a:ext cx="3096678" cy="10007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B3E753-4906-8D2A-56A8-4021512DCB87}"/>
              </a:ext>
            </a:extLst>
          </p:cNvPr>
          <p:cNvSpPr txBox="1"/>
          <p:nvPr/>
        </p:nvSpPr>
        <p:spPr>
          <a:xfrm>
            <a:off x="10236007" y="230524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parameters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D6EEF5-E450-98AB-FB3B-1AD4C1D93489}"/>
              </a:ext>
            </a:extLst>
          </p:cNvPr>
          <p:cNvGrpSpPr/>
          <p:nvPr/>
        </p:nvGrpSpPr>
        <p:grpSpPr>
          <a:xfrm>
            <a:off x="9043940" y="2708803"/>
            <a:ext cx="2743200" cy="452881"/>
            <a:chOff x="8112606" y="2899303"/>
            <a:chExt cx="2743200" cy="4528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9549C3-FB52-2E91-E2B3-7930C2E680B8}"/>
                </a:ext>
              </a:extLst>
            </p:cNvPr>
            <p:cNvSpPr txBox="1"/>
            <p:nvPr/>
          </p:nvSpPr>
          <p:spPr>
            <a:xfrm>
              <a:off x="8112606" y="2986424"/>
              <a:ext cx="2743200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(instead of         )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B0D0C6-7864-3B3A-4864-0197C5F7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43" r="14286" b="2273"/>
            <a:stretch>
              <a:fillRect/>
            </a:stretch>
          </p:blipFill>
          <p:spPr>
            <a:xfrm>
              <a:off x="9335028" y="2899303"/>
              <a:ext cx="473153" cy="44577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F9620D9-9454-CA75-B94A-659E8D4C7FFB}"/>
              </a:ext>
            </a:extLst>
          </p:cNvPr>
          <p:cNvSpPr txBox="1"/>
          <p:nvPr/>
        </p:nvSpPr>
        <p:spPr>
          <a:xfrm>
            <a:off x="3207994" y="6353735"/>
            <a:ext cx="6299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49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Diagrams from tensornetwork.org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49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350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E1620-4766-C58B-B40D-3C063283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B446-AB1D-F306-CF24-9EE0939E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1646C-3D8F-A897-5D33-506A8EB3D8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 dirty="0"/>
              <a:t>Matrix Product Operator (MPO)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3CCC43-E973-1C24-B305-D9E375DB5126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E7AE-963B-EDE1-3C4D-CA2755038933}"/>
              </a:ext>
            </a:extLst>
          </p:cNvPr>
          <p:cNvSpPr txBox="1"/>
          <p:nvPr/>
        </p:nvSpPr>
        <p:spPr>
          <a:xfrm>
            <a:off x="3207994" y="6353735"/>
            <a:ext cx="6299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49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Diagrams from tensornetwork.org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49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FB93103D-D43F-F9F6-53B5-78086E51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79" t="31196" r="5147" b="33315"/>
          <a:stretch>
            <a:fillRect/>
          </a:stretch>
        </p:blipFill>
        <p:spPr>
          <a:xfrm>
            <a:off x="2511597" y="3000652"/>
            <a:ext cx="6862483" cy="976544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4CB2FE7-1C1C-04BB-B95F-D9E8D42C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00" t="15686" r="47463" b="16176"/>
          <a:stretch>
            <a:fillRect/>
          </a:stretch>
        </p:blipFill>
        <p:spPr>
          <a:xfrm>
            <a:off x="1813167" y="3083495"/>
            <a:ext cx="842817" cy="87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1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2880C-5029-8DBB-C24A-6CC7962D5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06EED-2A47-01CF-2A98-C65A19A5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E94C6-B886-C435-EDB4-125367D40A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Expected Values of the Hamiltonian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5AC0C-5CAC-700F-9E77-41C7C12B738A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ACC02-7C7B-3E72-2F65-256467239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00" t="15686" r="47463" b="16176"/>
          <a:stretch>
            <a:fillRect/>
          </a:stretch>
        </p:blipFill>
        <p:spPr>
          <a:xfrm>
            <a:off x="1813167" y="3083495"/>
            <a:ext cx="842817" cy="876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B8D1E5-9935-8428-AE04-3A7280A2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65" t="16749" r="8673" b="13793"/>
          <a:stretch>
            <a:fillRect/>
          </a:stretch>
        </p:blipFill>
        <p:spPr>
          <a:xfrm>
            <a:off x="1960927" y="2512379"/>
            <a:ext cx="547299" cy="504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E47BAA-B228-A143-2EC7-3E49694C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80" t="17157" r="21399" b="17712"/>
          <a:stretch>
            <a:fillRect/>
          </a:stretch>
        </p:blipFill>
        <p:spPr>
          <a:xfrm>
            <a:off x="1962570" y="4087830"/>
            <a:ext cx="545656" cy="427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6E3988-CE92-1987-5008-FF6FB31192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879" t="6604" r="5147" b="10826"/>
          <a:stretch>
            <a:fillRect/>
          </a:stretch>
        </p:blipFill>
        <p:spPr>
          <a:xfrm>
            <a:off x="2511597" y="2323942"/>
            <a:ext cx="6862483" cy="22720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DDBD78-710B-F427-94DC-46CFDC74BC15}"/>
              </a:ext>
            </a:extLst>
          </p:cNvPr>
          <p:cNvSpPr txBox="1"/>
          <p:nvPr/>
        </p:nvSpPr>
        <p:spPr>
          <a:xfrm>
            <a:off x="3207994" y="6353735"/>
            <a:ext cx="6299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49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Diagram courtesy of E. Rui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49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6969D2E8-7790-2078-63CD-F3E40DD7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675820" y="5024761"/>
            <a:ext cx="6534035" cy="104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0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C9A05-5EC6-9563-CF70-AFE3D668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3098-6EC6-0007-EF8D-D81AFD12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CF7B7-45F7-C271-9663-24A8060E1D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 dirty="0"/>
              <a:t>DMRG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290725-1A31-4DAB-00F7-D48B96EABAC9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|\psi_{gs}\rangle = \text{argmin}\ \frac {\langle \psi | \hat H | \psi \rangle} {\langle \psi | \psi \rangle}">
            <a:extLst>
              <a:ext uri="{FF2B5EF4-FFF2-40B4-BE49-F238E27FC236}">
                <a16:creationId xmlns:a16="http://schemas.microsoft.com/office/drawing/2014/main" id="{A3954FAF-F9D4-828A-FAED-CA530ACD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1612371"/>
            <a:ext cx="5397500" cy="181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AB3F23-6170-D30B-EEAC-0606E844ABE9}"/>
              </a:ext>
            </a:extLst>
          </p:cNvPr>
          <p:cNvSpPr txBox="1"/>
          <p:nvPr/>
        </p:nvSpPr>
        <p:spPr>
          <a:xfrm>
            <a:off x="533731" y="1826335"/>
            <a:ext cx="358899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Global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Optimisation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Problem 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Exponentially Hard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4520A6-664B-1D91-B5A4-A13E4431D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038" y="4356630"/>
            <a:ext cx="5273675" cy="1213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B9E467-9B7D-F3D7-023E-02E91E9C8133}"/>
              </a:ext>
            </a:extLst>
          </p:cNvPr>
          <p:cNvSpPr txBox="1"/>
          <p:nvPr/>
        </p:nvSpPr>
        <p:spPr>
          <a:xfrm>
            <a:off x="452592" y="4352861"/>
            <a:ext cx="429807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Numerous Smaller Local 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Optimisation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Problems 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Doable with Lanczos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297D1F-6529-C30A-BD79-67F2EC18EAB2}"/>
              </a:ext>
            </a:extLst>
          </p:cNvPr>
          <p:cNvSpPr txBox="1"/>
          <p:nvPr/>
        </p:nvSpPr>
        <p:spPr>
          <a:xfrm>
            <a:off x="3048740" y="6354246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Steven R. White,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Phys. Rev. Lett.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69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, 2863–2866 (1992)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3BD4-C466-D791-6E2C-FF20FE27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E4123-8484-64E9-9CB1-92C08BD5D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1A09-2A51-4F5E-8395-752924FAAF8E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BA8A6B-D6A2-ACE2-9465-8BC36828F6CB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1926AC-27BD-C5E0-0EB2-0D0AE98243D8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Quantizing the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26B0563C-36A7-204D-9AA4-70B052CD769F}"/>
              </a:ext>
            </a:extLst>
          </p:cNvPr>
          <p:cNvSpPr txBox="1">
            <a:spLocks/>
          </p:cNvSpPr>
          <p:nvPr/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7</a:t>
            </a:fld>
            <a:endParaRPr lang="fr-FR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3486F56A-7ECD-29B8-D8EC-2709C1183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182" y="1016722"/>
            <a:ext cx="3458514" cy="3960253"/>
          </a:xfrm>
          <a:prstGeom prst="rect">
            <a:avLst/>
          </a:prstGeom>
        </p:spPr>
      </p:pic>
      <p:pic>
        <p:nvPicPr>
          <p:cNvPr id="20" name="Image 25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0965ABA-F106-86D6-985F-7A5BC5007E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19" t="-3540" r="69592" b="-6195"/>
          <a:stretch>
            <a:fillRect/>
          </a:stretch>
        </p:blipFill>
        <p:spPr>
          <a:xfrm>
            <a:off x="514877" y="2586525"/>
            <a:ext cx="597647" cy="592108"/>
          </a:xfrm>
          <a:prstGeom prst="rect">
            <a:avLst/>
          </a:prstGeom>
        </p:spPr>
      </p:pic>
      <p:pic>
        <p:nvPicPr>
          <p:cNvPr id="22" name="Image 29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17828D3-83D9-5237-9CCB-52589E6393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795" r="57300" b="50344"/>
          <a:stretch>
            <a:fillRect/>
          </a:stretch>
        </p:blipFill>
        <p:spPr>
          <a:xfrm>
            <a:off x="3289294" y="2685982"/>
            <a:ext cx="803570" cy="44744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AAAFFBA-F93D-1587-CD0D-E54C410515A1}"/>
              </a:ext>
            </a:extLst>
          </p:cNvPr>
          <p:cNvSpPr txBox="1"/>
          <p:nvPr/>
        </p:nvSpPr>
        <p:spPr>
          <a:xfrm>
            <a:off x="859029" y="4479882"/>
            <a:ext cx="3124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Hamiltonian</a:t>
            </a:r>
            <a:r>
              <a:rPr lang="fr-FR" sz="2200" u="sng"/>
              <a:t> :</a:t>
            </a:r>
            <a:r>
              <a:rPr lang="fr-FR" sz="2200"/>
              <a:t> </a:t>
            </a: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682409B-DA8E-637A-1A8E-B316CC5891B7}"/>
              </a:ext>
            </a:extLst>
          </p:cNvPr>
          <p:cNvCxnSpPr/>
          <p:nvPr/>
        </p:nvCxnSpPr>
        <p:spPr>
          <a:xfrm>
            <a:off x="4582813" y="1251471"/>
            <a:ext cx="49306" cy="495451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1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111BCF39-2A48-E396-879B-A47D96532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1" y="5178200"/>
            <a:ext cx="2635624" cy="1101929"/>
          </a:xfrm>
          <a:prstGeom prst="rect">
            <a:avLst/>
          </a:prstGeom>
        </p:spPr>
      </p:pic>
      <p:sp>
        <p:nvSpPr>
          <p:cNvPr id="12" name="ZoneTexte 18">
            <a:extLst>
              <a:ext uri="{FF2B5EF4-FFF2-40B4-BE49-F238E27FC236}">
                <a16:creationId xmlns:a16="http://schemas.microsoft.com/office/drawing/2014/main" id="{8C1415E1-35AA-EE45-FA2F-551DC172C2C9}"/>
              </a:ext>
            </a:extLst>
          </p:cNvPr>
          <p:cNvSpPr txBox="1"/>
          <p:nvPr/>
        </p:nvSpPr>
        <p:spPr>
          <a:xfrm>
            <a:off x="4919781" y="124011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Correspondency</a:t>
            </a:r>
            <a:r>
              <a:rPr lang="fr-FR" sz="2200"/>
              <a:t> </a:t>
            </a:r>
            <a:r>
              <a:rPr lang="fr-FR" sz="2200" err="1"/>
              <a:t>principle</a:t>
            </a:r>
            <a:r>
              <a:rPr lang="fr-FR" sz="2200"/>
              <a:t> :</a:t>
            </a:r>
            <a:endParaRPr lang="en-US" sz="22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9092985-9B9E-1A91-2EF9-3A1C4310CBFD}"/>
              </a:ext>
            </a:extLst>
          </p:cNvPr>
          <p:cNvSpPr/>
          <p:nvPr/>
        </p:nvSpPr>
        <p:spPr>
          <a:xfrm rot="16200000">
            <a:off x="5277470" y="1854987"/>
            <a:ext cx="322080" cy="64416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8">
            <a:extLst>
              <a:ext uri="{FF2B5EF4-FFF2-40B4-BE49-F238E27FC236}">
                <a16:creationId xmlns:a16="http://schemas.microsoft.com/office/drawing/2014/main" id="{7AE5920B-8CAB-B1A3-64D3-B1E3B4FE6F46}"/>
              </a:ext>
            </a:extLst>
          </p:cNvPr>
          <p:cNvSpPr txBox="1"/>
          <p:nvPr/>
        </p:nvSpPr>
        <p:spPr>
          <a:xfrm>
            <a:off x="10006959" y="128324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Operator</a:t>
            </a:r>
          </a:p>
        </p:txBody>
      </p:sp>
      <p:pic>
        <p:nvPicPr>
          <p:cNvPr id="21" name="Image 2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F9C846DE-30CC-B808-6AF0-4A6582B6A0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051" r="210"/>
          <a:stretch>
            <a:fillRect/>
          </a:stretch>
        </p:blipFill>
        <p:spPr>
          <a:xfrm>
            <a:off x="6907621" y="5609001"/>
            <a:ext cx="4635552" cy="353288"/>
          </a:xfrm>
          <a:prstGeom prst="rect">
            <a:avLst/>
          </a:prstGeom>
        </p:spPr>
      </p:pic>
      <p:pic>
        <p:nvPicPr>
          <p:cNvPr id="23" name="Image 2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AEF7598C-11B4-7F93-D5F5-AD9D5583A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018" y="1243083"/>
            <a:ext cx="1005202" cy="421606"/>
          </a:xfrm>
          <a:prstGeom prst="rect">
            <a:avLst/>
          </a:prstGeom>
        </p:spPr>
      </p:pic>
      <p:pic>
        <p:nvPicPr>
          <p:cNvPr id="25" name="Image 2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50701397-C021-AE1E-5EBB-2ED66F8CBD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176" y="1836446"/>
            <a:ext cx="3496500" cy="308113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1EC0E79-B847-BEE2-1746-2923B8E96CFE}"/>
              </a:ext>
            </a:extLst>
          </p:cNvPr>
          <p:cNvSpPr txBox="1"/>
          <p:nvPr/>
        </p:nvSpPr>
        <p:spPr>
          <a:xfrm>
            <a:off x="4234452" y="5561198"/>
            <a:ext cx="3505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err="1">
                <a:latin typeface="Avenir Next LT Pro"/>
              </a:rPr>
              <a:t>Infinite</a:t>
            </a:r>
            <a:r>
              <a:rPr lang="fr-FR" sz="2200">
                <a:latin typeface="Avenir Next LT Pro"/>
              </a:rPr>
              <a:t> basis </a:t>
            </a:r>
            <a:r>
              <a:rPr lang="fr-FR" sz="2200" baseline="0">
                <a:latin typeface="Avenir Next LT Pro"/>
              </a:rPr>
              <a:t>:</a:t>
            </a:r>
            <a:r>
              <a:rPr sz="2200">
                <a:latin typeface="Avenir Next LT Pro"/>
                <a:ea typeface="Avenir Next LT Pro"/>
                <a:cs typeface="Avenir Next LT Pro"/>
              </a:rPr>
              <a:t>​</a:t>
            </a:r>
            <a:endParaRPr lang="fr-FR"/>
          </a:p>
          <a:p>
            <a:pPr algn="ctr"/>
            <a:endParaRPr lang="fr-FR"/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B64C4C78-76DE-922F-0747-13DAE3755FEA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50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CD178-9C4A-F247-C143-8948A0AA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e 52">
            <a:extLst>
              <a:ext uri="{FF2B5EF4-FFF2-40B4-BE49-F238E27FC236}">
                <a16:creationId xmlns:a16="http://schemas.microsoft.com/office/drawing/2014/main" id="{CA3BBF9A-CD71-BDE3-74A6-B9F4051C4860}"/>
              </a:ext>
            </a:extLst>
          </p:cNvPr>
          <p:cNvGrpSpPr/>
          <p:nvPr/>
        </p:nvGrpSpPr>
        <p:grpSpPr>
          <a:xfrm>
            <a:off x="2408680" y="341640"/>
            <a:ext cx="7336225" cy="3535362"/>
            <a:chOff x="3986074" y="436971"/>
            <a:chExt cx="5128642" cy="2471517"/>
          </a:xfrm>
        </p:grpSpPr>
        <p:pic>
          <p:nvPicPr>
            <p:cNvPr id="54" name="Picture 9">
              <a:extLst>
                <a:ext uri="{FF2B5EF4-FFF2-40B4-BE49-F238E27FC236}">
                  <a16:creationId xmlns:a16="http://schemas.microsoft.com/office/drawing/2014/main" id="{6AE3AC70-1E9C-B5CC-C125-CE410AD52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B97FB2C-E01E-9441-C267-4532227D50F5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56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DA00AEBE-9387-7495-D31F-9E66791F1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A479A8AC-E5AA-AB30-138C-A28355278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49D4A7AC-8BAE-BFCC-E746-6BFDF679CD46}"/>
              </a:ext>
            </a:extLst>
          </p:cNvPr>
          <p:cNvGrpSpPr/>
          <p:nvPr/>
        </p:nvGrpSpPr>
        <p:grpSpPr>
          <a:xfrm>
            <a:off x="3594199" y="673304"/>
            <a:ext cx="201642" cy="422374"/>
            <a:chOff x="1273207" y="509588"/>
            <a:chExt cx="140965" cy="29527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F05DDD-85D6-ADFA-238D-D92015C3D5AF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4A50391-52D4-A456-883D-858702F5BA5F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35835B02-99B7-7CC4-0F44-DEE8211ABA45}"/>
              </a:ext>
            </a:extLst>
          </p:cNvPr>
          <p:cNvGrpSpPr/>
          <p:nvPr/>
        </p:nvGrpSpPr>
        <p:grpSpPr>
          <a:xfrm>
            <a:off x="7384843" y="673306"/>
            <a:ext cx="201642" cy="422374"/>
            <a:chOff x="1273207" y="509588"/>
            <a:chExt cx="140965" cy="29527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741220C-B50D-7390-9CAA-DE7B7745F867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8F44360-6868-41CB-C22A-63F9157CBF72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24" name="Groupe 1023">
            <a:extLst>
              <a:ext uri="{FF2B5EF4-FFF2-40B4-BE49-F238E27FC236}">
                <a16:creationId xmlns:a16="http://schemas.microsoft.com/office/drawing/2014/main" id="{580EFA73-1B2D-5611-65AC-74294C0E8E38}"/>
              </a:ext>
            </a:extLst>
          </p:cNvPr>
          <p:cNvGrpSpPr/>
          <p:nvPr/>
        </p:nvGrpSpPr>
        <p:grpSpPr>
          <a:xfrm rot="5400000">
            <a:off x="6663160" y="1822726"/>
            <a:ext cx="201642" cy="422373"/>
            <a:chOff x="1273207" y="509588"/>
            <a:chExt cx="140965" cy="295275"/>
          </a:xfrm>
        </p:grpSpPr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A164214F-320B-5662-BA83-BA6E58E5E5F3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3F9FB1B3-EA9A-BA39-367E-A61E5EAC1391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27" name="Groupe 1026">
            <a:extLst>
              <a:ext uri="{FF2B5EF4-FFF2-40B4-BE49-F238E27FC236}">
                <a16:creationId xmlns:a16="http://schemas.microsoft.com/office/drawing/2014/main" id="{FB58870A-6338-D6EE-59B2-7841468B989D}"/>
              </a:ext>
            </a:extLst>
          </p:cNvPr>
          <p:cNvGrpSpPr/>
          <p:nvPr/>
        </p:nvGrpSpPr>
        <p:grpSpPr>
          <a:xfrm rot="5400000">
            <a:off x="8014846" y="1822726"/>
            <a:ext cx="201642" cy="422373"/>
            <a:chOff x="1273207" y="509588"/>
            <a:chExt cx="140965" cy="29527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F29A1FEF-748B-4EE1-BF28-691BEC15B1B6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932315F0-11AA-6C8B-4047-49E4FEDF7EE3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046" name="Slide Number Placeholder 5">
            <a:extLst>
              <a:ext uri="{FF2B5EF4-FFF2-40B4-BE49-F238E27FC236}">
                <a16:creationId xmlns:a16="http://schemas.microsoft.com/office/drawing/2014/main" id="{2186D620-3F2D-4D46-CB1E-DBC74720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52" name="Groupe 1051">
            <a:extLst>
              <a:ext uri="{FF2B5EF4-FFF2-40B4-BE49-F238E27FC236}">
                <a16:creationId xmlns:a16="http://schemas.microsoft.com/office/drawing/2014/main" id="{8940037F-D5F7-DF25-BB3D-7EA8EFC38E6E}"/>
              </a:ext>
            </a:extLst>
          </p:cNvPr>
          <p:cNvGrpSpPr/>
          <p:nvPr/>
        </p:nvGrpSpPr>
        <p:grpSpPr>
          <a:xfrm>
            <a:off x="4492106" y="1522218"/>
            <a:ext cx="446359" cy="446359"/>
            <a:chOff x="4598633" y="1664264"/>
            <a:chExt cx="446359" cy="446359"/>
          </a:xfrm>
        </p:grpSpPr>
        <p:sp>
          <p:nvSpPr>
            <p:cNvPr id="1054" name="Ellipse 1053">
              <a:extLst>
                <a:ext uri="{FF2B5EF4-FFF2-40B4-BE49-F238E27FC236}">
                  <a16:creationId xmlns:a16="http://schemas.microsoft.com/office/drawing/2014/main" id="{13FC8E9F-6461-EABA-700C-DECBDACC94E9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55" name="Ellipse 1054">
              <a:extLst>
                <a:ext uri="{FF2B5EF4-FFF2-40B4-BE49-F238E27FC236}">
                  <a16:creationId xmlns:a16="http://schemas.microsoft.com/office/drawing/2014/main" id="{CB933704-C0F9-CDCF-3B13-93A458EC7FB6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1056" name="Image 1055">
            <a:extLst>
              <a:ext uri="{FF2B5EF4-FFF2-40B4-BE49-F238E27FC236}">
                <a16:creationId xmlns:a16="http://schemas.microsoft.com/office/drawing/2014/main" id="{101D9D5E-74F5-5D8B-D193-E5B50F1E5D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8" y="2043430"/>
            <a:ext cx="623956" cy="3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0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21F0F-C5AA-2D03-443D-F1EC20755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e 62">
            <a:extLst>
              <a:ext uri="{FF2B5EF4-FFF2-40B4-BE49-F238E27FC236}">
                <a16:creationId xmlns:a16="http://schemas.microsoft.com/office/drawing/2014/main" id="{E5F33C98-90B5-2CEC-E014-2603E792FA7D}"/>
              </a:ext>
            </a:extLst>
          </p:cNvPr>
          <p:cNvGrpSpPr/>
          <p:nvPr/>
        </p:nvGrpSpPr>
        <p:grpSpPr>
          <a:xfrm>
            <a:off x="2408680" y="341640"/>
            <a:ext cx="7336225" cy="3535362"/>
            <a:chOff x="3986074" y="436971"/>
            <a:chExt cx="5128642" cy="2471517"/>
          </a:xfrm>
        </p:grpSpPr>
        <p:pic>
          <p:nvPicPr>
            <p:cNvPr id="1024" name="Picture 9">
              <a:extLst>
                <a:ext uri="{FF2B5EF4-FFF2-40B4-BE49-F238E27FC236}">
                  <a16:creationId xmlns:a16="http://schemas.microsoft.com/office/drawing/2014/main" id="{6B130C11-D53F-F453-35B0-F4DBBB896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E0818F7E-4C87-F05D-9858-3469BFEA6510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1026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D89F173D-F077-C62D-F0C7-5A474CB10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F1F1965A-0B64-0142-5CA1-39229248E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0" name="Groupe 1029">
            <a:extLst>
              <a:ext uri="{FF2B5EF4-FFF2-40B4-BE49-F238E27FC236}">
                <a16:creationId xmlns:a16="http://schemas.microsoft.com/office/drawing/2014/main" id="{7F84C9C3-69AE-F464-06EE-6EE6270AC448}"/>
              </a:ext>
            </a:extLst>
          </p:cNvPr>
          <p:cNvGrpSpPr/>
          <p:nvPr/>
        </p:nvGrpSpPr>
        <p:grpSpPr>
          <a:xfrm>
            <a:off x="3594199" y="673304"/>
            <a:ext cx="201642" cy="422374"/>
            <a:chOff x="1273207" y="509588"/>
            <a:chExt cx="140965" cy="295275"/>
          </a:xfrm>
        </p:grpSpPr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0ABB03BE-680D-9F17-D9BA-CAFABC14A912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2F56DC2C-4FEE-33D2-C564-1A3C3F7C4B41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449B2074-198C-71E8-19CE-A011A2046375}"/>
              </a:ext>
            </a:extLst>
          </p:cNvPr>
          <p:cNvGrpSpPr/>
          <p:nvPr/>
        </p:nvGrpSpPr>
        <p:grpSpPr>
          <a:xfrm>
            <a:off x="7384843" y="673306"/>
            <a:ext cx="201642" cy="422374"/>
            <a:chOff x="1273207" y="509588"/>
            <a:chExt cx="140965" cy="295275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8E871CE2-9DE8-474E-1A26-D0ED49E24BEC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912D9DA6-B2AC-1A76-79B6-53809843AA3B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36" name="Groupe 1035">
            <a:extLst>
              <a:ext uri="{FF2B5EF4-FFF2-40B4-BE49-F238E27FC236}">
                <a16:creationId xmlns:a16="http://schemas.microsoft.com/office/drawing/2014/main" id="{26EECA9D-7940-29F9-D4F2-E4123F5B2554}"/>
              </a:ext>
            </a:extLst>
          </p:cNvPr>
          <p:cNvGrpSpPr/>
          <p:nvPr/>
        </p:nvGrpSpPr>
        <p:grpSpPr>
          <a:xfrm rot="5400000">
            <a:off x="6663160" y="1822726"/>
            <a:ext cx="201642" cy="422373"/>
            <a:chOff x="1273207" y="509588"/>
            <a:chExt cx="140965" cy="295275"/>
          </a:xfrm>
        </p:grpSpPr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CD52FC-0049-DE72-153E-41345D40D06E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C803F0A8-FAD0-EEA7-8DE9-0F116BF3BC5D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39" name="Groupe 1038">
            <a:extLst>
              <a:ext uri="{FF2B5EF4-FFF2-40B4-BE49-F238E27FC236}">
                <a16:creationId xmlns:a16="http://schemas.microsoft.com/office/drawing/2014/main" id="{107C8E91-0A8B-75B8-A10B-B44E65352F27}"/>
              </a:ext>
            </a:extLst>
          </p:cNvPr>
          <p:cNvGrpSpPr/>
          <p:nvPr/>
        </p:nvGrpSpPr>
        <p:grpSpPr>
          <a:xfrm rot="5400000">
            <a:off x="8014846" y="1822726"/>
            <a:ext cx="201642" cy="422373"/>
            <a:chOff x="1273207" y="509588"/>
            <a:chExt cx="140965" cy="295275"/>
          </a:xfrm>
        </p:grpSpPr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88E61A-D51D-110A-BD3F-CA6A34FBFA26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513B7C2C-2665-37FD-E75D-89254F97753A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42" name="Groupe 1041">
            <a:extLst>
              <a:ext uri="{FF2B5EF4-FFF2-40B4-BE49-F238E27FC236}">
                <a16:creationId xmlns:a16="http://schemas.microsoft.com/office/drawing/2014/main" id="{6D1DAACD-172E-7C43-970F-C91A74B801F4}"/>
              </a:ext>
            </a:extLst>
          </p:cNvPr>
          <p:cNvGrpSpPr/>
          <p:nvPr/>
        </p:nvGrpSpPr>
        <p:grpSpPr>
          <a:xfrm>
            <a:off x="1318926" y="4513305"/>
            <a:ext cx="1048211" cy="980946"/>
            <a:chOff x="1598601" y="2909719"/>
            <a:chExt cx="1048211" cy="980946"/>
          </a:xfrm>
        </p:grpSpPr>
        <p:sp>
          <p:nvSpPr>
            <p:cNvPr id="1046" name="Rectangle : coins arrondis 1045">
              <a:extLst>
                <a:ext uri="{FF2B5EF4-FFF2-40B4-BE49-F238E27FC236}">
                  <a16:creationId xmlns:a16="http://schemas.microsoft.com/office/drawing/2014/main" id="{80126E50-1018-4603-9839-98D3B99CA865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B88FC0"/>
            </a:solidFill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3" name="ZoneTexte 1052">
                  <a:extLst>
                    <a:ext uri="{FF2B5EF4-FFF2-40B4-BE49-F238E27FC236}">
                      <a16:creationId xmlns:a16="http://schemas.microsoft.com/office/drawing/2014/main" id="{A7F42B94-F076-C8DB-FA14-340747178E0E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5F85C63-538A-63D4-F222-B21E7F32F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0" name="Ellipse 1059">
            <a:extLst>
              <a:ext uri="{FF2B5EF4-FFF2-40B4-BE49-F238E27FC236}">
                <a16:creationId xmlns:a16="http://schemas.microsoft.com/office/drawing/2014/main" id="{5491E122-E490-8138-54D9-882FAABE42B1}"/>
              </a:ext>
            </a:extLst>
          </p:cNvPr>
          <p:cNvSpPr/>
          <p:nvPr/>
        </p:nvSpPr>
        <p:spPr>
          <a:xfrm>
            <a:off x="4577282" y="725506"/>
            <a:ext cx="275908" cy="275908"/>
          </a:xfrm>
          <a:prstGeom prst="ellipse">
            <a:avLst/>
          </a:prstGeom>
          <a:solidFill>
            <a:srgbClr val="B88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64" name="Slide Number Placeholder 5">
            <a:extLst>
              <a:ext uri="{FF2B5EF4-FFF2-40B4-BE49-F238E27FC236}">
                <a16:creationId xmlns:a16="http://schemas.microsoft.com/office/drawing/2014/main" id="{88C3E20D-EB50-D72E-43E5-DDA42A7D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65" name="Groupe 1064">
            <a:extLst>
              <a:ext uri="{FF2B5EF4-FFF2-40B4-BE49-F238E27FC236}">
                <a16:creationId xmlns:a16="http://schemas.microsoft.com/office/drawing/2014/main" id="{CE6A310B-67B3-7747-3342-F8023499A89E}"/>
              </a:ext>
            </a:extLst>
          </p:cNvPr>
          <p:cNvGrpSpPr/>
          <p:nvPr/>
        </p:nvGrpSpPr>
        <p:grpSpPr>
          <a:xfrm>
            <a:off x="4492106" y="1522218"/>
            <a:ext cx="446359" cy="446359"/>
            <a:chOff x="4598633" y="1664264"/>
            <a:chExt cx="446359" cy="446359"/>
          </a:xfrm>
        </p:grpSpPr>
        <p:sp>
          <p:nvSpPr>
            <p:cNvPr id="1066" name="Ellipse 1065">
              <a:extLst>
                <a:ext uri="{FF2B5EF4-FFF2-40B4-BE49-F238E27FC236}">
                  <a16:creationId xmlns:a16="http://schemas.microsoft.com/office/drawing/2014/main" id="{0B427566-BBE7-ABC6-4586-AC2FA10EC51B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67" name="Ellipse 1066">
              <a:extLst>
                <a:ext uri="{FF2B5EF4-FFF2-40B4-BE49-F238E27FC236}">
                  <a16:creationId xmlns:a16="http://schemas.microsoft.com/office/drawing/2014/main" id="{9DCF020D-CA4F-7A7E-F8EF-6293DA2B020C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1068" name="Image 1067">
            <a:extLst>
              <a:ext uri="{FF2B5EF4-FFF2-40B4-BE49-F238E27FC236}">
                <a16:creationId xmlns:a16="http://schemas.microsoft.com/office/drawing/2014/main" id="{3EFA0F62-2395-3704-50D7-FB897C44A4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8" y="2043430"/>
            <a:ext cx="623956" cy="3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76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4AE5C-7A97-CFC6-7139-E02636D3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roupe 1066">
            <a:extLst>
              <a:ext uri="{FF2B5EF4-FFF2-40B4-BE49-F238E27FC236}">
                <a16:creationId xmlns:a16="http://schemas.microsoft.com/office/drawing/2014/main" id="{598FE55C-00EB-C33E-9EAB-180184192159}"/>
              </a:ext>
            </a:extLst>
          </p:cNvPr>
          <p:cNvGrpSpPr/>
          <p:nvPr/>
        </p:nvGrpSpPr>
        <p:grpSpPr>
          <a:xfrm>
            <a:off x="2408680" y="341640"/>
            <a:ext cx="7336225" cy="3535362"/>
            <a:chOff x="3986074" y="436971"/>
            <a:chExt cx="5128642" cy="2471517"/>
          </a:xfrm>
        </p:grpSpPr>
        <p:pic>
          <p:nvPicPr>
            <p:cNvPr id="1068" name="Picture 9">
              <a:extLst>
                <a:ext uri="{FF2B5EF4-FFF2-40B4-BE49-F238E27FC236}">
                  <a16:creationId xmlns:a16="http://schemas.microsoft.com/office/drawing/2014/main" id="{F731414E-96EE-7D8E-7424-9D7997B8A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6593FF32-DB01-12F1-B5BC-F01F873CFE6F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1070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CF4B8436-B16D-C9E8-5C68-4F6401ADB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1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E9004029-7B30-4E3B-C23E-5AD2C62A7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2" name="Groupe 1071">
            <a:extLst>
              <a:ext uri="{FF2B5EF4-FFF2-40B4-BE49-F238E27FC236}">
                <a16:creationId xmlns:a16="http://schemas.microsoft.com/office/drawing/2014/main" id="{A451B9B6-16D1-8369-5AB3-83756EB78D22}"/>
              </a:ext>
            </a:extLst>
          </p:cNvPr>
          <p:cNvGrpSpPr/>
          <p:nvPr/>
        </p:nvGrpSpPr>
        <p:grpSpPr>
          <a:xfrm>
            <a:off x="3594199" y="673304"/>
            <a:ext cx="201642" cy="422374"/>
            <a:chOff x="1273207" y="509588"/>
            <a:chExt cx="140965" cy="295275"/>
          </a:xfrm>
        </p:grpSpPr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00992C0E-C9AD-8BC1-CD26-A8C02C7CE448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286470A-7EAA-76CA-A0C4-577FBF76261F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75" name="Groupe 1074">
            <a:extLst>
              <a:ext uri="{FF2B5EF4-FFF2-40B4-BE49-F238E27FC236}">
                <a16:creationId xmlns:a16="http://schemas.microsoft.com/office/drawing/2014/main" id="{72E0355E-7F65-431F-A630-E4A2837F8992}"/>
              </a:ext>
            </a:extLst>
          </p:cNvPr>
          <p:cNvGrpSpPr/>
          <p:nvPr/>
        </p:nvGrpSpPr>
        <p:grpSpPr>
          <a:xfrm>
            <a:off x="7384843" y="673306"/>
            <a:ext cx="201642" cy="422374"/>
            <a:chOff x="1273207" y="509588"/>
            <a:chExt cx="140965" cy="295275"/>
          </a:xfrm>
        </p:grpSpPr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B93D89CD-54CA-D80F-746F-D67E1CC76D97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459711E0-80B6-2011-8F32-D4D945D47756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78" name="Groupe 1077">
            <a:extLst>
              <a:ext uri="{FF2B5EF4-FFF2-40B4-BE49-F238E27FC236}">
                <a16:creationId xmlns:a16="http://schemas.microsoft.com/office/drawing/2014/main" id="{36AF2724-7F73-85DF-D5EE-9250CAFFBA8F}"/>
              </a:ext>
            </a:extLst>
          </p:cNvPr>
          <p:cNvGrpSpPr/>
          <p:nvPr/>
        </p:nvGrpSpPr>
        <p:grpSpPr>
          <a:xfrm rot="5400000">
            <a:off x="6663160" y="1822726"/>
            <a:ext cx="201642" cy="422373"/>
            <a:chOff x="1273207" y="509588"/>
            <a:chExt cx="140965" cy="295275"/>
          </a:xfrm>
        </p:grpSpPr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F6D10336-82DE-0FBA-9BE0-8281BBB65BC5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8A0E7D18-12A1-51A8-1176-DFEA1B59A287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81" name="Groupe 1080">
            <a:extLst>
              <a:ext uri="{FF2B5EF4-FFF2-40B4-BE49-F238E27FC236}">
                <a16:creationId xmlns:a16="http://schemas.microsoft.com/office/drawing/2014/main" id="{D0F62E1D-8B54-0E5A-E036-81215102494D}"/>
              </a:ext>
            </a:extLst>
          </p:cNvPr>
          <p:cNvGrpSpPr/>
          <p:nvPr/>
        </p:nvGrpSpPr>
        <p:grpSpPr>
          <a:xfrm rot="5400000">
            <a:off x="8014846" y="1822726"/>
            <a:ext cx="201642" cy="422373"/>
            <a:chOff x="1273207" y="509588"/>
            <a:chExt cx="140965" cy="295275"/>
          </a:xfrm>
        </p:grpSpPr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DBE0F037-B233-FC78-A486-E8B458A5689A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2BD66900-6664-EA55-951C-F4ECB958A6ED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84" name="Groupe 1083">
            <a:extLst>
              <a:ext uri="{FF2B5EF4-FFF2-40B4-BE49-F238E27FC236}">
                <a16:creationId xmlns:a16="http://schemas.microsoft.com/office/drawing/2014/main" id="{DF1A112B-60B7-657B-25BC-13AF557B68F7}"/>
              </a:ext>
            </a:extLst>
          </p:cNvPr>
          <p:cNvGrpSpPr/>
          <p:nvPr/>
        </p:nvGrpSpPr>
        <p:grpSpPr>
          <a:xfrm>
            <a:off x="1318926" y="4512074"/>
            <a:ext cx="6970020" cy="1000196"/>
            <a:chOff x="1598601" y="2908488"/>
            <a:chExt cx="6970020" cy="1000196"/>
          </a:xfrm>
        </p:grpSpPr>
        <p:cxnSp>
          <p:nvCxnSpPr>
            <p:cNvPr id="1086" name="Connecteur droit 1085">
              <a:extLst>
                <a:ext uri="{FF2B5EF4-FFF2-40B4-BE49-F238E27FC236}">
                  <a16:creationId xmlns:a16="http://schemas.microsoft.com/office/drawing/2014/main" id="{41399DD9-318A-D28F-6776-1B72B5FC4DDA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Connecteur droit 1086">
              <a:extLst>
                <a:ext uri="{FF2B5EF4-FFF2-40B4-BE49-F238E27FC236}">
                  <a16:creationId xmlns:a16="http://schemas.microsoft.com/office/drawing/2014/main" id="{A89AA822-241A-0D80-676D-CBD51B7B3D02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Rectangle : coins arrondis 1087">
              <a:extLst>
                <a:ext uri="{FF2B5EF4-FFF2-40B4-BE49-F238E27FC236}">
                  <a16:creationId xmlns:a16="http://schemas.microsoft.com/office/drawing/2014/main" id="{F242054B-0BDE-3790-B558-3A5529671CF5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B88FC0"/>
            </a:solidFill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9" name="ZoneTexte 1088">
                  <a:extLst>
                    <a:ext uri="{FF2B5EF4-FFF2-40B4-BE49-F238E27FC236}">
                      <a16:creationId xmlns:a16="http://schemas.microsoft.com/office/drawing/2014/main" id="{CA62F394-F244-FA2A-2A8F-912FBC6D1306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5F85C63-538A-63D4-F222-B21E7F32F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0" name="Rectangle : coins arrondis 1089">
              <a:extLst>
                <a:ext uri="{FF2B5EF4-FFF2-40B4-BE49-F238E27FC236}">
                  <a16:creationId xmlns:a16="http://schemas.microsoft.com/office/drawing/2014/main" id="{55F59A0F-E647-5019-DB31-3DC14CD3316F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1" name="ZoneTexte 1090">
                  <a:extLst>
                    <a:ext uri="{FF2B5EF4-FFF2-40B4-BE49-F238E27FC236}">
                      <a16:creationId xmlns:a16="http://schemas.microsoft.com/office/drawing/2014/main" id="{7CF4576E-0A12-A375-0F0D-0D68AE206873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7701E76D-68C7-DD1A-0C9D-CFF5A7680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2" name="Rectangle : coins arrondis 1091">
              <a:extLst>
                <a:ext uri="{FF2B5EF4-FFF2-40B4-BE49-F238E27FC236}">
                  <a16:creationId xmlns:a16="http://schemas.microsoft.com/office/drawing/2014/main" id="{36B82CD0-E0B2-9EC6-6D4E-C2DFE3607D62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3" name="ZoneTexte 1092">
                  <a:extLst>
                    <a:ext uri="{FF2B5EF4-FFF2-40B4-BE49-F238E27FC236}">
                      <a16:creationId xmlns:a16="http://schemas.microsoft.com/office/drawing/2014/main" id="{DC0F21CF-E87B-56A3-94FB-528AB40CF80D}"/>
                    </a:ext>
                  </a:extLst>
                </p:cNvPr>
                <p:cNvSpPr txBox="1"/>
                <p:nvPr/>
              </p:nvSpPr>
              <p:spPr>
                <a:xfrm>
                  <a:off x="7311690" y="2917366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93" name="ZoneTexte 1092">
                  <a:extLst>
                    <a:ext uri="{FF2B5EF4-FFF2-40B4-BE49-F238E27FC236}">
                      <a16:creationId xmlns:a16="http://schemas.microsoft.com/office/drawing/2014/main" id="{DC0F21CF-E87B-56A3-94FB-528AB40CF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17366"/>
                  <a:ext cx="1256931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96" name="Ellipse 1095">
            <a:extLst>
              <a:ext uri="{FF2B5EF4-FFF2-40B4-BE49-F238E27FC236}">
                <a16:creationId xmlns:a16="http://schemas.microsoft.com/office/drawing/2014/main" id="{523311E1-A55E-CF5D-33D0-22CCDC36A175}"/>
              </a:ext>
            </a:extLst>
          </p:cNvPr>
          <p:cNvSpPr/>
          <p:nvPr/>
        </p:nvSpPr>
        <p:spPr>
          <a:xfrm>
            <a:off x="4577282" y="725506"/>
            <a:ext cx="275908" cy="275908"/>
          </a:xfrm>
          <a:prstGeom prst="ellipse">
            <a:avLst/>
          </a:prstGeom>
          <a:solidFill>
            <a:srgbClr val="B88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97" name="Ellipse 1096">
            <a:extLst>
              <a:ext uri="{FF2B5EF4-FFF2-40B4-BE49-F238E27FC236}">
                <a16:creationId xmlns:a16="http://schemas.microsoft.com/office/drawing/2014/main" id="{EEF2FD5A-FF64-C9B8-1305-ABD2DA33E639}"/>
              </a:ext>
            </a:extLst>
          </p:cNvPr>
          <p:cNvSpPr/>
          <p:nvPr/>
        </p:nvSpPr>
        <p:spPr>
          <a:xfrm>
            <a:off x="3892510" y="2064558"/>
            <a:ext cx="275908" cy="275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98" name="Ellipse 1097">
            <a:extLst>
              <a:ext uri="{FF2B5EF4-FFF2-40B4-BE49-F238E27FC236}">
                <a16:creationId xmlns:a16="http://schemas.microsoft.com/office/drawing/2014/main" id="{3ACD22D2-6254-5ECD-AEF8-8D2AEC97C37B}"/>
              </a:ext>
            </a:extLst>
          </p:cNvPr>
          <p:cNvSpPr/>
          <p:nvPr/>
        </p:nvSpPr>
        <p:spPr>
          <a:xfrm>
            <a:off x="5265502" y="2064557"/>
            <a:ext cx="275908" cy="275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00" name="Slide Number Placeholder 5">
            <a:extLst>
              <a:ext uri="{FF2B5EF4-FFF2-40B4-BE49-F238E27FC236}">
                <a16:creationId xmlns:a16="http://schemas.microsoft.com/office/drawing/2014/main" id="{96D15062-A6AE-FC8C-2AFA-7CA2982E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101" name="Groupe 1100">
            <a:extLst>
              <a:ext uri="{FF2B5EF4-FFF2-40B4-BE49-F238E27FC236}">
                <a16:creationId xmlns:a16="http://schemas.microsoft.com/office/drawing/2014/main" id="{2769D559-233D-CAAA-5647-956B9E4D5985}"/>
              </a:ext>
            </a:extLst>
          </p:cNvPr>
          <p:cNvGrpSpPr/>
          <p:nvPr/>
        </p:nvGrpSpPr>
        <p:grpSpPr>
          <a:xfrm>
            <a:off x="4492106" y="1522218"/>
            <a:ext cx="446359" cy="446359"/>
            <a:chOff x="4598633" y="1664264"/>
            <a:chExt cx="446359" cy="446359"/>
          </a:xfrm>
        </p:grpSpPr>
        <p:sp>
          <p:nvSpPr>
            <p:cNvPr id="1102" name="Ellipse 1101">
              <a:extLst>
                <a:ext uri="{FF2B5EF4-FFF2-40B4-BE49-F238E27FC236}">
                  <a16:creationId xmlns:a16="http://schemas.microsoft.com/office/drawing/2014/main" id="{F4D9FF1B-FF93-A17F-D5E2-DB0070541436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03" name="Ellipse 1102">
              <a:extLst>
                <a:ext uri="{FF2B5EF4-FFF2-40B4-BE49-F238E27FC236}">
                  <a16:creationId xmlns:a16="http://schemas.microsoft.com/office/drawing/2014/main" id="{0CEDA176-019B-39E2-13DC-FD2FAC5B4D35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1104" name="Image 1103">
            <a:extLst>
              <a:ext uri="{FF2B5EF4-FFF2-40B4-BE49-F238E27FC236}">
                <a16:creationId xmlns:a16="http://schemas.microsoft.com/office/drawing/2014/main" id="{6AB248B5-D0A0-AC43-FACF-4DAA736FCC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8" y="2043430"/>
            <a:ext cx="623956" cy="3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14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F725-296E-3CA7-0BFB-6910E4293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B30FBF59-E3C3-6753-9B64-C9AEFB326CFC}"/>
              </a:ext>
            </a:extLst>
          </p:cNvPr>
          <p:cNvGrpSpPr/>
          <p:nvPr/>
        </p:nvGrpSpPr>
        <p:grpSpPr>
          <a:xfrm>
            <a:off x="2408680" y="341640"/>
            <a:ext cx="7336225" cy="3535362"/>
            <a:chOff x="3986074" y="436971"/>
            <a:chExt cx="5128642" cy="2471517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13D32091-565D-1CF7-F370-5E0D39EAF9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BA2C07-6154-A45A-9BD2-CBA9735E92AA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9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F1086EB2-6050-8236-1903-369D866B1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9C87A0C4-822D-8A79-E3DC-E36090331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A62C60-6C97-439D-42E9-CBA96ADC902D}"/>
              </a:ext>
            </a:extLst>
          </p:cNvPr>
          <p:cNvGrpSpPr/>
          <p:nvPr/>
        </p:nvGrpSpPr>
        <p:grpSpPr>
          <a:xfrm>
            <a:off x="3594199" y="673304"/>
            <a:ext cx="201642" cy="422374"/>
            <a:chOff x="1273207" y="509588"/>
            <a:chExt cx="140965" cy="2952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B74857-35B9-3B58-6D42-C74318D6863E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B39CE7-7FBB-3E94-00EE-EE059A074B91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207BDAC-17E9-18A4-1D82-6B1424B449CB}"/>
              </a:ext>
            </a:extLst>
          </p:cNvPr>
          <p:cNvGrpSpPr/>
          <p:nvPr/>
        </p:nvGrpSpPr>
        <p:grpSpPr>
          <a:xfrm>
            <a:off x="7384843" y="673306"/>
            <a:ext cx="201642" cy="422374"/>
            <a:chOff x="1273207" y="509588"/>
            <a:chExt cx="140965" cy="2952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7291FB-5C1F-5269-0E1A-F1E3772CC2AA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9F3155-8487-684D-77E2-F16D184C3FDF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921A84D7-0640-519F-471B-47B50820AC7C}"/>
              </a:ext>
            </a:extLst>
          </p:cNvPr>
          <p:cNvGrpSpPr/>
          <p:nvPr/>
        </p:nvGrpSpPr>
        <p:grpSpPr>
          <a:xfrm rot="5400000">
            <a:off x="6663160" y="1822726"/>
            <a:ext cx="201642" cy="422373"/>
            <a:chOff x="1273207" y="509588"/>
            <a:chExt cx="140965" cy="29527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7835C8-5877-1A20-F06B-4D030FC260BA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6D81EC-C47B-01DA-153A-37B4435B5F89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25FCD4F-DE52-A713-6076-1E43A52AE9CF}"/>
              </a:ext>
            </a:extLst>
          </p:cNvPr>
          <p:cNvGrpSpPr/>
          <p:nvPr/>
        </p:nvGrpSpPr>
        <p:grpSpPr>
          <a:xfrm rot="5400000">
            <a:off x="8014846" y="1822726"/>
            <a:ext cx="201642" cy="422373"/>
            <a:chOff x="1273207" y="509588"/>
            <a:chExt cx="140965" cy="2952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AD1302-3625-F824-FA6E-8C8E1DC05432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15D0A0-3050-BFF3-9AF0-0BF568B2ECD9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14D05400-9EEC-2A94-5D64-0E0CF186C720}"/>
              </a:ext>
            </a:extLst>
          </p:cNvPr>
          <p:cNvGrpSpPr/>
          <p:nvPr/>
        </p:nvGrpSpPr>
        <p:grpSpPr>
          <a:xfrm>
            <a:off x="1318926" y="4512074"/>
            <a:ext cx="9841297" cy="1019246"/>
            <a:chOff x="1598601" y="2908488"/>
            <a:chExt cx="9841297" cy="1019246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64F6CB83-922A-FCFD-EDD1-5F6DA92D4EE0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cteur droit 1023">
              <a:extLst>
                <a:ext uri="{FF2B5EF4-FFF2-40B4-BE49-F238E27FC236}">
                  <a16:creationId xmlns:a16="http://schemas.microsoft.com/office/drawing/2014/main" id="{FFC9C139-2635-E2DD-C599-0B7A4F798218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cteur droit 1024">
              <a:extLst>
                <a:ext uri="{FF2B5EF4-FFF2-40B4-BE49-F238E27FC236}">
                  <a16:creationId xmlns:a16="http://schemas.microsoft.com/office/drawing/2014/main" id="{994D9D11-41BE-9368-04E1-10E9EE893BFE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08C1187B-9879-962F-1651-2B7A969E59F0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B88FC0"/>
            </a:solidFill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5F85C63-538A-63D4-F222-B21E7F32FA1F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5F85C63-538A-63D4-F222-B21E7F32F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9" name="Rectangle : coins arrondis 1028">
              <a:extLst>
                <a:ext uri="{FF2B5EF4-FFF2-40B4-BE49-F238E27FC236}">
                  <a16:creationId xmlns:a16="http://schemas.microsoft.com/office/drawing/2014/main" id="{271B454F-79B1-7131-63A6-6DD3AB1BC860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7701E76D-68C7-DD1A-0C9D-CFF5A76804C4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7701E76D-68C7-DD1A-0C9D-CFF5A7680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1" name="Rectangle : coins arrondis 1030">
              <a:extLst>
                <a:ext uri="{FF2B5EF4-FFF2-40B4-BE49-F238E27FC236}">
                  <a16:creationId xmlns:a16="http://schemas.microsoft.com/office/drawing/2014/main" id="{B7BD59BD-C7CD-5396-80A9-063A345F0660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412C1F81-9EFF-B8A7-8BE0-03CF79942F62}"/>
                    </a:ext>
                  </a:extLst>
                </p:cNvPr>
                <p:cNvSpPr txBox="1"/>
                <p:nvPr/>
              </p:nvSpPr>
              <p:spPr>
                <a:xfrm>
                  <a:off x="7311690" y="2917366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412C1F81-9EFF-B8A7-8BE0-03CF79942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17366"/>
                  <a:ext cx="1256931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3" name="Rectangle : coins arrondis 1032">
              <a:extLst>
                <a:ext uri="{FF2B5EF4-FFF2-40B4-BE49-F238E27FC236}">
                  <a16:creationId xmlns:a16="http://schemas.microsoft.com/office/drawing/2014/main" id="{FA5C49CB-9FBD-7620-1806-5806BAF83AD5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571A7C8C-67B2-2A8B-C44E-9BEF036761A4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571A7C8C-67B2-2A8B-C44E-9BEF03676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52" name="Ellipse 1051">
            <a:extLst>
              <a:ext uri="{FF2B5EF4-FFF2-40B4-BE49-F238E27FC236}">
                <a16:creationId xmlns:a16="http://schemas.microsoft.com/office/drawing/2014/main" id="{50196951-3E9E-9B23-BB55-F41301A885C9}"/>
              </a:ext>
            </a:extLst>
          </p:cNvPr>
          <p:cNvSpPr/>
          <p:nvPr/>
        </p:nvSpPr>
        <p:spPr>
          <a:xfrm>
            <a:off x="4577282" y="725506"/>
            <a:ext cx="275908" cy="275908"/>
          </a:xfrm>
          <a:prstGeom prst="ellipse">
            <a:avLst/>
          </a:prstGeom>
          <a:solidFill>
            <a:srgbClr val="B88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D785463-0FF6-2768-81C6-CE7C6962E53D}"/>
              </a:ext>
            </a:extLst>
          </p:cNvPr>
          <p:cNvSpPr/>
          <p:nvPr/>
        </p:nvSpPr>
        <p:spPr>
          <a:xfrm>
            <a:off x="3892510" y="2064558"/>
            <a:ext cx="275908" cy="275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11DB2F0-A464-B5BD-C35F-7E50AB733112}"/>
              </a:ext>
            </a:extLst>
          </p:cNvPr>
          <p:cNvSpPr/>
          <p:nvPr/>
        </p:nvSpPr>
        <p:spPr>
          <a:xfrm>
            <a:off x="5265502" y="2064557"/>
            <a:ext cx="275908" cy="275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E4E9CDF-8E4B-407C-98DC-E7C9063AD422}"/>
              </a:ext>
            </a:extLst>
          </p:cNvPr>
          <p:cNvSpPr/>
          <p:nvPr/>
        </p:nvSpPr>
        <p:spPr>
          <a:xfrm>
            <a:off x="8544240" y="746537"/>
            <a:ext cx="275908" cy="2759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728EDD-4237-8E29-8C0B-C80B6E11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7C7F644-350D-4023-0B67-31AF21F61D81}"/>
              </a:ext>
            </a:extLst>
          </p:cNvPr>
          <p:cNvGrpSpPr/>
          <p:nvPr/>
        </p:nvGrpSpPr>
        <p:grpSpPr>
          <a:xfrm>
            <a:off x="4492106" y="1522218"/>
            <a:ext cx="446359" cy="446359"/>
            <a:chOff x="4598633" y="1664264"/>
            <a:chExt cx="446359" cy="446359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C7FA1B0-2198-15B7-6095-95C165CB79DC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2299A1EE-7B98-C769-825A-75DDAFF46FAA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790FCE7C-3E65-4880-ACD3-3E04B41778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8" y="2043430"/>
            <a:ext cx="623956" cy="3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11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116ED-FC97-367C-6A72-EBB1218D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Image 1039">
            <a:extLst>
              <a:ext uri="{FF2B5EF4-FFF2-40B4-BE49-F238E27FC236}">
                <a16:creationId xmlns:a16="http://schemas.microsoft.com/office/drawing/2014/main" id="{BA3D1D0F-910D-DC79-5E0D-CB6D2D23B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1" y="92658"/>
            <a:ext cx="6462475" cy="5100777"/>
          </a:xfrm>
          <a:prstGeom prst="rect">
            <a:avLst/>
          </a:prstGeom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597CF9BA-5F7B-CD07-22A0-53FCE1F26CEA}"/>
              </a:ext>
            </a:extLst>
          </p:cNvPr>
          <p:cNvGrpSpPr/>
          <p:nvPr/>
        </p:nvGrpSpPr>
        <p:grpSpPr>
          <a:xfrm>
            <a:off x="1728556" y="5634255"/>
            <a:ext cx="8734887" cy="904657"/>
            <a:chOff x="1598601" y="2908488"/>
            <a:chExt cx="9841297" cy="1019246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7121846E-B87B-016B-3648-7C58F8263B46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cteur droit 1023">
              <a:extLst>
                <a:ext uri="{FF2B5EF4-FFF2-40B4-BE49-F238E27FC236}">
                  <a16:creationId xmlns:a16="http://schemas.microsoft.com/office/drawing/2014/main" id="{355E1F12-610D-4717-653C-B62EA56CA512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cteur droit 1024">
              <a:extLst>
                <a:ext uri="{FF2B5EF4-FFF2-40B4-BE49-F238E27FC236}">
                  <a16:creationId xmlns:a16="http://schemas.microsoft.com/office/drawing/2014/main" id="{1620A152-2CE6-59D2-E5BE-1C94A098C2DB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D891A0D9-B49C-1CA2-2BDA-7749B7C4A91E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FAEC4E87-95C1-9D50-FF37-C89B638E6683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797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FAEC4E87-95C1-9D50-FF37-C89B638E6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7975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9" name="Rectangle : coins arrondis 1028">
              <a:extLst>
                <a:ext uri="{FF2B5EF4-FFF2-40B4-BE49-F238E27FC236}">
                  <a16:creationId xmlns:a16="http://schemas.microsoft.com/office/drawing/2014/main" id="{B1E8731D-1E50-9144-BCAC-496201F9BF1B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6C97C5D8-556C-FC62-2926-C8886C4F5280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797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0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6C97C5D8-556C-FC62-2926-C8886C4F52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7975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1" name="Rectangle : coins arrondis 1030">
              <a:extLst>
                <a:ext uri="{FF2B5EF4-FFF2-40B4-BE49-F238E27FC236}">
                  <a16:creationId xmlns:a16="http://schemas.microsoft.com/office/drawing/2014/main" id="{9FA6A462-498D-1D7E-0061-B88530A25493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6C75793C-883C-292C-14E5-0B893BE201AB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797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0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6C75793C-883C-292C-14E5-0B893BE201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7975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3" name="Rectangle : coins arrondis 1032">
              <a:extLst>
                <a:ext uri="{FF2B5EF4-FFF2-40B4-BE49-F238E27FC236}">
                  <a16:creationId xmlns:a16="http://schemas.microsoft.com/office/drawing/2014/main" id="{E86511A3-C350-388F-99D7-0C2A2CDB944B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423E8FBD-1111-0CE1-C1C0-1AC7F5DC54A2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797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423E8FBD-1111-0CE1-C1C0-1AC7F5DC5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7975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43" name="Picture 2">
            <a:extLst>
              <a:ext uri="{FF2B5EF4-FFF2-40B4-BE49-F238E27FC236}">
                <a16:creationId xmlns:a16="http://schemas.microsoft.com/office/drawing/2014/main" id="{86D3441A-1C8D-72D8-FE98-032D12CBC9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409" t="17257" r="4188" b="9292"/>
          <a:stretch>
            <a:fillRect/>
          </a:stretch>
        </p:blipFill>
        <p:spPr>
          <a:xfrm>
            <a:off x="7200658" y="2158047"/>
            <a:ext cx="4583002" cy="739065"/>
          </a:xfrm>
          <a:prstGeom prst="rect">
            <a:avLst/>
          </a:prstGeom>
          <a:ln>
            <a:noFill/>
          </a:ln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405F7EB-8977-0EA0-938D-0CB6ED6A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F86870-29F0-194C-B8C1-D83FCA6A3A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410" t="48481" r="87269" b="9292"/>
          <a:stretch>
            <a:fillRect/>
          </a:stretch>
        </p:blipFill>
        <p:spPr>
          <a:xfrm rot="16200000">
            <a:off x="792579" y="1957210"/>
            <a:ext cx="268608" cy="2735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017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3AB30-2AAD-59A4-CAD9-9CD35E97C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e 61">
            <a:extLst>
              <a:ext uri="{FF2B5EF4-FFF2-40B4-BE49-F238E27FC236}">
                <a16:creationId xmlns:a16="http://schemas.microsoft.com/office/drawing/2014/main" id="{1BB1A156-01EA-202A-907C-B8B5523A1CE7}"/>
              </a:ext>
            </a:extLst>
          </p:cNvPr>
          <p:cNvGrpSpPr/>
          <p:nvPr/>
        </p:nvGrpSpPr>
        <p:grpSpPr>
          <a:xfrm>
            <a:off x="1598601" y="2908488"/>
            <a:ext cx="9841297" cy="1019246"/>
            <a:chOff x="1598601" y="2908488"/>
            <a:chExt cx="9841297" cy="1019246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C351459A-A1BC-9420-D657-AF25A3EF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cteur droit 1023">
              <a:extLst>
                <a:ext uri="{FF2B5EF4-FFF2-40B4-BE49-F238E27FC236}">
                  <a16:creationId xmlns:a16="http://schemas.microsoft.com/office/drawing/2014/main" id="{DEAC1D8A-BE61-65ED-E623-78BEF42E617B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cteur droit 1024">
              <a:extLst>
                <a:ext uri="{FF2B5EF4-FFF2-40B4-BE49-F238E27FC236}">
                  <a16:creationId xmlns:a16="http://schemas.microsoft.com/office/drawing/2014/main" id="{45CAA069-A1B6-75E8-7F4D-305E08271135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3D7F726A-C402-029B-25E3-048626B77004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0A1DB25-26F1-AEFA-BF33-D234A6F01802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0A1DB25-26F1-AEFA-BF33-D234A6F01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9" name="Rectangle : coins arrondis 1028">
              <a:extLst>
                <a:ext uri="{FF2B5EF4-FFF2-40B4-BE49-F238E27FC236}">
                  <a16:creationId xmlns:a16="http://schemas.microsoft.com/office/drawing/2014/main" id="{00423E92-D081-20CF-BBD4-595EDD338281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75EDCDF9-2BEC-347E-E34F-FD5DA6A54F2D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75EDCDF9-2BEC-347E-E34F-FD5DA6A54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1" name="Rectangle : coins arrondis 1030">
              <a:extLst>
                <a:ext uri="{FF2B5EF4-FFF2-40B4-BE49-F238E27FC236}">
                  <a16:creationId xmlns:a16="http://schemas.microsoft.com/office/drawing/2014/main" id="{F9491885-108C-71A4-2719-C779FB74957D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BA0FF28C-B162-F157-EB73-DBBCA3EBABAD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BA0FF28C-B162-F157-EB73-DBBCA3EBA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3" name="Rectangle : coins arrondis 1032">
              <a:extLst>
                <a:ext uri="{FF2B5EF4-FFF2-40B4-BE49-F238E27FC236}">
                  <a16:creationId xmlns:a16="http://schemas.microsoft.com/office/drawing/2014/main" id="{10C29939-5F56-DBB7-0B55-C4D1814AF6C6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D4116648-8A6A-B75A-D335-BB13BD1F5870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D4116648-8A6A-B75A-D335-BB13BD1F5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231616-6A54-4872-40A8-150E25FB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602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75158-FFE6-F0F8-D1E6-97F84F590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F9D6316-1B98-F172-B664-53984B9941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7" t="38036" r="130" b="32350"/>
          <a:stretch>
            <a:fillRect/>
          </a:stretch>
        </p:blipFill>
        <p:spPr>
          <a:xfrm>
            <a:off x="9043609" y="107950"/>
            <a:ext cx="2655421" cy="268083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F74F32-68EF-FE95-5226-68BD09369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38175" r="67661" b="32211"/>
          <a:stretch>
            <a:fillRect/>
          </a:stretch>
        </p:blipFill>
        <p:spPr>
          <a:xfrm>
            <a:off x="935358" y="121350"/>
            <a:ext cx="2818409" cy="2638849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A39D6DB-FFC5-0E9E-B195-A548AD39C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70332" r="68116" b="54"/>
          <a:stretch>
            <a:fillRect/>
          </a:stretch>
        </p:blipFill>
        <p:spPr>
          <a:xfrm>
            <a:off x="935358" y="4091209"/>
            <a:ext cx="2818409" cy="2638849"/>
          </a:xfrm>
          <a:prstGeom prst="rect">
            <a:avLst/>
          </a:prstGeom>
          <a:ln w="76200">
            <a:solidFill>
              <a:srgbClr val="F0917B"/>
            </a:solidFill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BB82193-54F0-31C1-6308-8D0F127EF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8" t="70071" r="389" b="315"/>
          <a:stretch>
            <a:fillRect/>
          </a:stretch>
        </p:blipFill>
        <p:spPr>
          <a:xfrm>
            <a:off x="9042343" y="4105248"/>
            <a:ext cx="2582637" cy="2607349"/>
          </a:xfrm>
          <a:prstGeom prst="rect">
            <a:avLst/>
          </a:prstGeom>
          <a:ln w="76200">
            <a:solidFill>
              <a:srgbClr val="007C80"/>
            </a:solidFill>
          </a:ln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3EFC8E4-F57D-B385-6E1C-4BD5D5B0A752}"/>
              </a:ext>
            </a:extLst>
          </p:cNvPr>
          <p:cNvCxnSpPr>
            <a:cxnSpLocks/>
          </p:cNvCxnSpPr>
          <p:nvPr/>
        </p:nvCxnSpPr>
        <p:spPr>
          <a:xfrm>
            <a:off x="3339472" y="2898834"/>
            <a:ext cx="843" cy="426011"/>
          </a:xfrm>
          <a:prstGeom prst="straightConnector1">
            <a:avLst/>
          </a:prstGeom>
          <a:ln w="76200">
            <a:solidFill>
              <a:srgbClr val="F091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>
            <a:extLst>
              <a:ext uri="{FF2B5EF4-FFF2-40B4-BE49-F238E27FC236}">
                <a16:creationId xmlns:a16="http://schemas.microsoft.com/office/drawing/2014/main" id="{FC281D6F-7A42-214F-DC35-D098317E75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954"/>
          <a:stretch>
            <a:fillRect/>
          </a:stretch>
        </p:blipFill>
        <p:spPr>
          <a:xfrm rot="16200000">
            <a:off x="-741816" y="5106428"/>
            <a:ext cx="2149466" cy="6658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5C60D1C0-37CD-8BD4-F697-5E2BB26F87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9737" b="23600"/>
          <a:stretch>
            <a:fillRect/>
          </a:stretch>
        </p:blipFill>
        <p:spPr>
          <a:xfrm rot="16200000">
            <a:off x="-768768" y="1205608"/>
            <a:ext cx="2296279" cy="572913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9BD2107-A79A-8E06-2934-3157FE137C62}"/>
              </a:ext>
            </a:extLst>
          </p:cNvPr>
          <p:cNvCxnSpPr>
            <a:cxnSpLocks/>
          </p:cNvCxnSpPr>
          <p:nvPr/>
        </p:nvCxnSpPr>
        <p:spPr>
          <a:xfrm>
            <a:off x="9464047" y="2895471"/>
            <a:ext cx="843" cy="426011"/>
          </a:xfrm>
          <a:prstGeom prst="straightConnector1">
            <a:avLst/>
          </a:prstGeom>
          <a:ln w="76200">
            <a:solidFill>
              <a:srgbClr val="00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094360-A383-5B35-0719-0067C1BCC4FA}"/>
              </a:ext>
            </a:extLst>
          </p:cNvPr>
          <p:cNvGrpSpPr/>
          <p:nvPr/>
        </p:nvGrpSpPr>
        <p:grpSpPr>
          <a:xfrm>
            <a:off x="1598601" y="2908488"/>
            <a:ext cx="9841297" cy="1019246"/>
            <a:chOff x="1598601" y="2908488"/>
            <a:chExt cx="9841297" cy="1019246"/>
          </a:xfrm>
        </p:grpSpPr>
        <p:cxnSp>
          <p:nvCxnSpPr>
            <p:cNvPr id="2" name="Connecteur droit 1">
              <a:extLst>
                <a:ext uri="{FF2B5EF4-FFF2-40B4-BE49-F238E27FC236}">
                  <a16:creationId xmlns:a16="http://schemas.microsoft.com/office/drawing/2014/main" id="{B85CC5C7-5DDF-7452-5173-3B45CCC406F2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rgbClr val="00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F7644977-EEA6-1B77-6E10-CCA74EB86594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F74EDFE2-DA3A-B00B-4D9C-D49D58DA9D21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rgbClr val="F091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A77BC554-7CB2-348C-128C-BFF79A81E244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77A51E7A-6DC1-CCDE-629B-8EA314B7C949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77A51E7A-6DC1-CCDE-629B-8EA314B7C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749C30E-CC3E-4E20-A378-D2BD28E4A2A8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CDAEEFC-918E-CCAE-B1DE-3FB497F1E7A8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CDAEEFC-918E-CCAE-B1DE-3FB497F1E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D780DB3-4C36-117A-D05F-052B5843DB4E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CC0B866E-CA6D-DD9B-12A3-D3A5D7096167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CC0B866E-CA6D-DD9B-12A3-D3A5D7096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896529B6-3288-2A39-20D8-A74922007EBA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3429D0-CBFC-89B9-FA84-DEA8358A86F0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3429D0-CBFC-89B9-FA84-DEA8358A8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6CDFA8AB-DF3A-A014-1F8D-26CC02E43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45383" y="1307519"/>
            <a:ext cx="838454" cy="17829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61CD84B-F4D7-7959-53FF-C37CA4F8E2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36088" y="5337328"/>
            <a:ext cx="838454" cy="17829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8346C6B-8535-824D-E07D-FCDF0D36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448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242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F3BED-26C0-2BA9-BCAA-FF2D57993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0E8CC5A-DBB8-83F2-2264-F06AE3463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7" t="38036" r="130" b="32350"/>
          <a:stretch>
            <a:fillRect/>
          </a:stretch>
        </p:blipFill>
        <p:spPr>
          <a:xfrm>
            <a:off x="9043609" y="107950"/>
            <a:ext cx="2655421" cy="268083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B8E042-BD48-A43D-EAD0-B1DB538C28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38175" r="67661" b="32211"/>
          <a:stretch>
            <a:fillRect/>
          </a:stretch>
        </p:blipFill>
        <p:spPr>
          <a:xfrm>
            <a:off x="935358" y="121350"/>
            <a:ext cx="2818409" cy="2638849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D5B856C-4884-FA91-88C6-304159F6C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70332" r="68116" b="54"/>
          <a:stretch>
            <a:fillRect/>
          </a:stretch>
        </p:blipFill>
        <p:spPr>
          <a:xfrm>
            <a:off x="935358" y="4091209"/>
            <a:ext cx="2818409" cy="2638849"/>
          </a:xfrm>
          <a:prstGeom prst="rect">
            <a:avLst/>
          </a:prstGeom>
          <a:ln w="76200">
            <a:solidFill>
              <a:srgbClr val="F0917B"/>
            </a:solidFill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1B0590B3-B091-17E3-E009-CD9E3F4E78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8" t="70071" r="389" b="315"/>
          <a:stretch>
            <a:fillRect/>
          </a:stretch>
        </p:blipFill>
        <p:spPr>
          <a:xfrm>
            <a:off x="9042343" y="4105248"/>
            <a:ext cx="2582637" cy="2607349"/>
          </a:xfrm>
          <a:prstGeom prst="rect">
            <a:avLst/>
          </a:prstGeom>
          <a:ln w="76200">
            <a:solidFill>
              <a:srgbClr val="007C80"/>
            </a:solidFill>
          </a:ln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DE55E1D-BF66-584E-5619-3E440514841B}"/>
              </a:ext>
            </a:extLst>
          </p:cNvPr>
          <p:cNvCxnSpPr>
            <a:cxnSpLocks/>
          </p:cNvCxnSpPr>
          <p:nvPr/>
        </p:nvCxnSpPr>
        <p:spPr>
          <a:xfrm>
            <a:off x="3339472" y="2898834"/>
            <a:ext cx="843" cy="426011"/>
          </a:xfrm>
          <a:prstGeom prst="straightConnector1">
            <a:avLst/>
          </a:prstGeom>
          <a:ln w="76200">
            <a:solidFill>
              <a:srgbClr val="F091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>
            <a:extLst>
              <a:ext uri="{FF2B5EF4-FFF2-40B4-BE49-F238E27FC236}">
                <a16:creationId xmlns:a16="http://schemas.microsoft.com/office/drawing/2014/main" id="{6FAFA11F-B3DB-A4D5-D8D8-14396CF011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954"/>
          <a:stretch>
            <a:fillRect/>
          </a:stretch>
        </p:blipFill>
        <p:spPr>
          <a:xfrm rot="16200000">
            <a:off x="-741816" y="5106428"/>
            <a:ext cx="2149466" cy="6658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D4F2AE0A-DCC0-F3D6-334B-B7D9B95F3B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9737" b="23600"/>
          <a:stretch>
            <a:fillRect/>
          </a:stretch>
        </p:blipFill>
        <p:spPr>
          <a:xfrm rot="16200000">
            <a:off x="-768768" y="1205608"/>
            <a:ext cx="2296279" cy="572913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86E6BF1-5678-D70C-5B28-3C4AA52B4FE1}"/>
              </a:ext>
            </a:extLst>
          </p:cNvPr>
          <p:cNvCxnSpPr>
            <a:cxnSpLocks/>
          </p:cNvCxnSpPr>
          <p:nvPr/>
        </p:nvCxnSpPr>
        <p:spPr>
          <a:xfrm>
            <a:off x="9464047" y="2895471"/>
            <a:ext cx="843" cy="426011"/>
          </a:xfrm>
          <a:prstGeom prst="straightConnector1">
            <a:avLst/>
          </a:prstGeom>
          <a:ln w="76200">
            <a:solidFill>
              <a:srgbClr val="00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6B6A406-8907-5808-3ED9-8A8D1F85B789}"/>
              </a:ext>
            </a:extLst>
          </p:cNvPr>
          <p:cNvGrpSpPr/>
          <p:nvPr/>
        </p:nvGrpSpPr>
        <p:grpSpPr>
          <a:xfrm>
            <a:off x="1598601" y="2908488"/>
            <a:ext cx="9841297" cy="1019246"/>
            <a:chOff x="1598601" y="2908488"/>
            <a:chExt cx="9841297" cy="1019246"/>
          </a:xfrm>
        </p:grpSpPr>
        <p:cxnSp>
          <p:nvCxnSpPr>
            <p:cNvPr id="2" name="Connecteur droit 1">
              <a:extLst>
                <a:ext uri="{FF2B5EF4-FFF2-40B4-BE49-F238E27FC236}">
                  <a16:creationId xmlns:a16="http://schemas.microsoft.com/office/drawing/2014/main" id="{4118E554-34D8-5E73-27A5-C87904BDDAB6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rgbClr val="00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B7A733BB-DBB3-8E18-5640-A7836FC12779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7861E4A-FB75-501D-5451-C4BD18704283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rgbClr val="F091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E255391-65BD-94BA-7526-DCC605AAE91D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76F838FA-C741-2707-06AA-BE4E6083B365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76F838FA-C741-2707-06AA-BE4E6083B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8F7E80F-8E53-C417-EDF8-D78E4D06A0BA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1B8D539-67A4-FCFB-4766-34F1AD97FFEA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1B8D539-67A4-FCFB-4766-34F1AD97F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035F5214-1FDD-3EF8-B7D3-51BDFEF2D198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B731E223-F1F4-AD38-C93C-BCAFCEE6F4BD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B731E223-F1F4-AD38-C93C-BCAFCEE6F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E23F5CEC-F82F-F7BB-E5C0-A9BC1FFF895F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22B56060-F243-34D7-FFFC-CA5DB1C1A6D6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22B56060-F243-34D7-FFFC-CA5DB1C1A6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BA6EF14F-67C8-8571-AEB0-13500BDD30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45383" y="1307519"/>
            <a:ext cx="838454" cy="17829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72578BD-5735-3930-9CBB-70F047ECC9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36088" y="5337328"/>
            <a:ext cx="838454" cy="178292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863BE2D-665A-544D-AB8B-12040F07848E}"/>
              </a:ext>
            </a:extLst>
          </p:cNvPr>
          <p:cNvCxnSpPr/>
          <p:nvPr/>
        </p:nvCxnSpPr>
        <p:spPr>
          <a:xfrm>
            <a:off x="1504950" y="1247775"/>
            <a:ext cx="2000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70C841B-9262-BF1B-2A5B-0FED5991F0CB}"/>
              </a:ext>
            </a:extLst>
          </p:cNvPr>
          <p:cNvCxnSpPr/>
          <p:nvPr/>
        </p:nvCxnSpPr>
        <p:spPr>
          <a:xfrm>
            <a:off x="1598601" y="5845701"/>
            <a:ext cx="2000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280AD037-DB6F-C135-8C63-1EA64A56DAFC}"/>
              </a:ext>
            </a:extLst>
          </p:cNvPr>
          <p:cNvSpPr/>
          <p:nvPr/>
        </p:nvSpPr>
        <p:spPr>
          <a:xfrm>
            <a:off x="11296648" y="2238774"/>
            <a:ext cx="270614" cy="2706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B258D-3FB3-C179-9AC4-74B91E90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448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606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97D20-2423-D315-6297-B1D9BE1FA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93E40C1-B13F-CB72-DF8B-75985913E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8" t="38175" r="28954" b="32211"/>
          <a:stretch>
            <a:fillRect/>
          </a:stretch>
        </p:blipFill>
        <p:spPr>
          <a:xfrm>
            <a:off x="4574113" y="116242"/>
            <a:ext cx="3563855" cy="2680830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433BC-EBFC-9A53-0B90-E50314F4C6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7" t="38036" r="130" b="32350"/>
          <a:stretch>
            <a:fillRect/>
          </a:stretch>
        </p:blipFill>
        <p:spPr>
          <a:xfrm>
            <a:off x="9043609" y="107950"/>
            <a:ext cx="2655421" cy="268083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FE37B6-342F-3351-3D6B-91EFD1F620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38175" r="67661" b="32211"/>
          <a:stretch>
            <a:fillRect/>
          </a:stretch>
        </p:blipFill>
        <p:spPr>
          <a:xfrm>
            <a:off x="935358" y="121350"/>
            <a:ext cx="2818409" cy="2638849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9035999D-6B99-1DEB-8DA3-9167C719585E}"/>
              </a:ext>
            </a:extLst>
          </p:cNvPr>
          <p:cNvCxnSpPr>
            <a:cxnSpLocks/>
          </p:cNvCxnSpPr>
          <p:nvPr/>
        </p:nvCxnSpPr>
        <p:spPr>
          <a:xfrm>
            <a:off x="6462655" y="2908359"/>
            <a:ext cx="843" cy="426011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 37">
            <a:extLst>
              <a:ext uri="{FF2B5EF4-FFF2-40B4-BE49-F238E27FC236}">
                <a16:creationId xmlns:a16="http://schemas.microsoft.com/office/drawing/2014/main" id="{2B199D09-5530-A90B-10CD-0CBAE81613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70332" r="68116" b="54"/>
          <a:stretch>
            <a:fillRect/>
          </a:stretch>
        </p:blipFill>
        <p:spPr>
          <a:xfrm>
            <a:off x="935358" y="4091209"/>
            <a:ext cx="2818409" cy="2638849"/>
          </a:xfrm>
          <a:prstGeom prst="rect">
            <a:avLst/>
          </a:prstGeom>
          <a:ln w="76200">
            <a:solidFill>
              <a:srgbClr val="F0917B"/>
            </a:solidFill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8C5F1D7-9C25-61A1-DDAB-795207B565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8" t="70071" r="389" b="315"/>
          <a:stretch>
            <a:fillRect/>
          </a:stretch>
        </p:blipFill>
        <p:spPr>
          <a:xfrm>
            <a:off x="9042343" y="4105248"/>
            <a:ext cx="2582637" cy="2607349"/>
          </a:xfrm>
          <a:prstGeom prst="rect">
            <a:avLst/>
          </a:prstGeom>
          <a:ln w="76200">
            <a:solidFill>
              <a:srgbClr val="007C80"/>
            </a:solidFill>
          </a:ln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D7388F33-B35C-4E25-1C1F-BB0405A5F0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4" t="70488" r="29308" b="-102"/>
          <a:stretch>
            <a:fillRect/>
          </a:stretch>
        </p:blipFill>
        <p:spPr>
          <a:xfrm>
            <a:off x="4560264" y="4096440"/>
            <a:ext cx="3501838" cy="2634179"/>
          </a:xfrm>
          <a:prstGeom prst="rect">
            <a:avLst/>
          </a:prstGeom>
          <a:ln w="76200">
            <a:solidFill>
              <a:srgbClr val="B88FC0"/>
            </a:solidFill>
          </a:ln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5AD9BDCD-AF5B-E0A2-50C1-84216A1EE575}"/>
              </a:ext>
            </a:extLst>
          </p:cNvPr>
          <p:cNvCxnSpPr>
            <a:cxnSpLocks/>
          </p:cNvCxnSpPr>
          <p:nvPr/>
        </p:nvCxnSpPr>
        <p:spPr>
          <a:xfrm>
            <a:off x="3339472" y="2898834"/>
            <a:ext cx="843" cy="426011"/>
          </a:xfrm>
          <a:prstGeom prst="straightConnector1">
            <a:avLst/>
          </a:prstGeom>
          <a:ln w="76200">
            <a:solidFill>
              <a:srgbClr val="F091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>
            <a:extLst>
              <a:ext uri="{FF2B5EF4-FFF2-40B4-BE49-F238E27FC236}">
                <a16:creationId xmlns:a16="http://schemas.microsoft.com/office/drawing/2014/main" id="{171446D0-0E41-02D6-0BA5-A64B420E86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7954"/>
          <a:stretch>
            <a:fillRect/>
          </a:stretch>
        </p:blipFill>
        <p:spPr>
          <a:xfrm rot="16200000">
            <a:off x="-741816" y="5106428"/>
            <a:ext cx="2149466" cy="6658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63C0DAED-8118-87E3-AE9D-D00587CA30E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9737" b="23600"/>
          <a:stretch>
            <a:fillRect/>
          </a:stretch>
        </p:blipFill>
        <p:spPr>
          <a:xfrm rot="16200000">
            <a:off x="-768768" y="1205608"/>
            <a:ext cx="2296279" cy="572913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5EA6365C-1D09-0988-1DAF-9E0F40A87CFF}"/>
              </a:ext>
            </a:extLst>
          </p:cNvPr>
          <p:cNvCxnSpPr>
            <a:cxnSpLocks/>
          </p:cNvCxnSpPr>
          <p:nvPr/>
        </p:nvCxnSpPr>
        <p:spPr>
          <a:xfrm>
            <a:off x="9464047" y="2895471"/>
            <a:ext cx="843" cy="426011"/>
          </a:xfrm>
          <a:prstGeom prst="straightConnector1">
            <a:avLst/>
          </a:prstGeom>
          <a:ln w="76200">
            <a:solidFill>
              <a:srgbClr val="00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B26D6-05D1-F6A4-0A11-2F3DD0A3D2D8}"/>
              </a:ext>
            </a:extLst>
          </p:cNvPr>
          <p:cNvGrpSpPr/>
          <p:nvPr/>
        </p:nvGrpSpPr>
        <p:grpSpPr>
          <a:xfrm>
            <a:off x="1598601" y="2908488"/>
            <a:ext cx="9841297" cy="1019246"/>
            <a:chOff x="1598601" y="2908488"/>
            <a:chExt cx="9841297" cy="1019246"/>
          </a:xfrm>
        </p:grpSpPr>
        <p:cxnSp>
          <p:nvCxnSpPr>
            <p:cNvPr id="2" name="Connecteur droit 1">
              <a:extLst>
                <a:ext uri="{FF2B5EF4-FFF2-40B4-BE49-F238E27FC236}">
                  <a16:creationId xmlns:a16="http://schemas.microsoft.com/office/drawing/2014/main" id="{30313794-C585-2FF0-DF52-BE3B8D26F8EE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rgbClr val="00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C4B6289A-D464-8094-DDDB-101CC978C354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rgbClr val="B88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DF83897-C94D-DD0F-E0EC-3BCFEA66ED9A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rgbClr val="F091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A8BCC48-8749-D2E1-B807-6C13722BF511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8A7AE6E5-D3F8-02F2-D0D5-CFF19B24B275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8A7AE6E5-D3F8-02F2-D0D5-CFF19B24B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62D91D44-1FC8-CB8B-29CE-80B0F8BA8ACE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AA638EBF-3A0D-86FC-977A-7D5090025CFB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AA638EBF-3A0D-86FC-977A-7D5090025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5EC75D37-C635-E981-AE41-23D40994C4DB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13FA2F86-6E8A-BE49-B7B2-A1722B8BE15A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13FA2F86-6E8A-BE49-B7B2-A1722B8BE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F4C61A1-DC72-9B68-3D92-43BF12CF1708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CA429A4D-E7AA-B96A-96EB-1CC830DC10F4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CA429A4D-E7AA-B96A-96EB-1CC830DC1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DFAD3AEA-994A-D33A-91C0-9AB46ED6CF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45383" y="1307519"/>
            <a:ext cx="838454" cy="17829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E17952F-1512-10C3-40BF-8628C8458E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36088" y="5337328"/>
            <a:ext cx="838454" cy="17829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5361AB1-F82F-1E41-6E16-7E3A0DB1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448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3296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BB20C-1BB0-B8A8-4D31-B7FE368D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CCED012-A47E-E01A-9FFF-1D7BB4DFA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8" t="38175" r="28954" b="32211"/>
          <a:stretch>
            <a:fillRect/>
          </a:stretch>
        </p:blipFill>
        <p:spPr>
          <a:xfrm>
            <a:off x="4574113" y="116242"/>
            <a:ext cx="3563855" cy="2680830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5A1452-488F-C622-687F-9AE639CD7C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7" t="38036" r="130" b="32350"/>
          <a:stretch>
            <a:fillRect/>
          </a:stretch>
        </p:blipFill>
        <p:spPr>
          <a:xfrm>
            <a:off x="9043609" y="107950"/>
            <a:ext cx="2655421" cy="268083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31BEE1-7549-CBFC-B95F-EDBBDF51C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38175" r="67661" b="32211"/>
          <a:stretch>
            <a:fillRect/>
          </a:stretch>
        </p:blipFill>
        <p:spPr>
          <a:xfrm>
            <a:off x="935358" y="121350"/>
            <a:ext cx="2818409" cy="2638849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F4A9D86-2A5F-54D0-25E1-91956A789A7F}"/>
              </a:ext>
            </a:extLst>
          </p:cNvPr>
          <p:cNvCxnSpPr>
            <a:cxnSpLocks/>
          </p:cNvCxnSpPr>
          <p:nvPr/>
        </p:nvCxnSpPr>
        <p:spPr>
          <a:xfrm>
            <a:off x="6462655" y="2908359"/>
            <a:ext cx="843" cy="426011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 37">
            <a:extLst>
              <a:ext uri="{FF2B5EF4-FFF2-40B4-BE49-F238E27FC236}">
                <a16:creationId xmlns:a16="http://schemas.microsoft.com/office/drawing/2014/main" id="{AB49BDA8-D4E3-324D-9F52-EC36F242F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70332" r="68116" b="54"/>
          <a:stretch>
            <a:fillRect/>
          </a:stretch>
        </p:blipFill>
        <p:spPr>
          <a:xfrm>
            <a:off x="935358" y="4091209"/>
            <a:ext cx="2818409" cy="2638849"/>
          </a:xfrm>
          <a:prstGeom prst="rect">
            <a:avLst/>
          </a:prstGeom>
          <a:ln w="76200">
            <a:solidFill>
              <a:srgbClr val="F0917B"/>
            </a:solidFill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71CA363E-5ABB-DE02-591B-CBE979BB9E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8" t="70071" r="389" b="315"/>
          <a:stretch>
            <a:fillRect/>
          </a:stretch>
        </p:blipFill>
        <p:spPr>
          <a:xfrm>
            <a:off x="9042343" y="4105248"/>
            <a:ext cx="2582637" cy="2607349"/>
          </a:xfrm>
          <a:prstGeom prst="rect">
            <a:avLst/>
          </a:prstGeom>
          <a:ln w="76200">
            <a:solidFill>
              <a:srgbClr val="007C80"/>
            </a:solidFill>
          </a:ln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EC962CC7-E880-03B0-E411-03210D2C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4" t="70488" r="29308" b="-102"/>
          <a:stretch>
            <a:fillRect/>
          </a:stretch>
        </p:blipFill>
        <p:spPr>
          <a:xfrm>
            <a:off x="4560264" y="4096440"/>
            <a:ext cx="3501838" cy="2634179"/>
          </a:xfrm>
          <a:prstGeom prst="rect">
            <a:avLst/>
          </a:prstGeom>
          <a:ln w="76200">
            <a:solidFill>
              <a:srgbClr val="B88FC0"/>
            </a:solidFill>
          </a:ln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42B0CAD-3634-10EA-16F8-00E30AF4AB8D}"/>
              </a:ext>
            </a:extLst>
          </p:cNvPr>
          <p:cNvCxnSpPr>
            <a:cxnSpLocks/>
          </p:cNvCxnSpPr>
          <p:nvPr/>
        </p:nvCxnSpPr>
        <p:spPr>
          <a:xfrm>
            <a:off x="3339472" y="2898834"/>
            <a:ext cx="843" cy="426011"/>
          </a:xfrm>
          <a:prstGeom prst="straightConnector1">
            <a:avLst/>
          </a:prstGeom>
          <a:ln w="76200">
            <a:solidFill>
              <a:srgbClr val="F091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>
            <a:extLst>
              <a:ext uri="{FF2B5EF4-FFF2-40B4-BE49-F238E27FC236}">
                <a16:creationId xmlns:a16="http://schemas.microsoft.com/office/drawing/2014/main" id="{76289642-BDD1-5CD8-D11E-7769546B3E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7954"/>
          <a:stretch>
            <a:fillRect/>
          </a:stretch>
        </p:blipFill>
        <p:spPr>
          <a:xfrm rot="16200000">
            <a:off x="-741816" y="5106428"/>
            <a:ext cx="2149466" cy="6658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0901DDC1-04E2-9A89-2CD9-8DD061AF93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9737" b="23600"/>
          <a:stretch>
            <a:fillRect/>
          </a:stretch>
        </p:blipFill>
        <p:spPr>
          <a:xfrm rot="16200000">
            <a:off x="-768768" y="1205608"/>
            <a:ext cx="2296279" cy="572913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2DF5323-04EA-E7EB-9528-F0D27018C837}"/>
              </a:ext>
            </a:extLst>
          </p:cNvPr>
          <p:cNvCxnSpPr>
            <a:cxnSpLocks/>
          </p:cNvCxnSpPr>
          <p:nvPr/>
        </p:nvCxnSpPr>
        <p:spPr>
          <a:xfrm>
            <a:off x="9464047" y="2895471"/>
            <a:ext cx="843" cy="426011"/>
          </a:xfrm>
          <a:prstGeom prst="straightConnector1">
            <a:avLst/>
          </a:prstGeom>
          <a:ln w="76200">
            <a:solidFill>
              <a:srgbClr val="00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50E153-899E-FAE6-5B40-1A8D60E37AFF}"/>
              </a:ext>
            </a:extLst>
          </p:cNvPr>
          <p:cNvGrpSpPr/>
          <p:nvPr/>
        </p:nvGrpSpPr>
        <p:grpSpPr>
          <a:xfrm>
            <a:off x="1598601" y="2908488"/>
            <a:ext cx="9841297" cy="1019246"/>
            <a:chOff x="1598601" y="2908488"/>
            <a:chExt cx="9841297" cy="1019246"/>
          </a:xfrm>
        </p:grpSpPr>
        <p:cxnSp>
          <p:nvCxnSpPr>
            <p:cNvPr id="2" name="Connecteur droit 1">
              <a:extLst>
                <a:ext uri="{FF2B5EF4-FFF2-40B4-BE49-F238E27FC236}">
                  <a16:creationId xmlns:a16="http://schemas.microsoft.com/office/drawing/2014/main" id="{7E451C1C-CEF1-CBF7-3E1F-DEECC9E64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rgbClr val="00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FE12FA52-5696-9A53-A706-B352C9EC6275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rgbClr val="B88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F92AE31-33CB-A964-E086-26E59D8C503E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rgbClr val="F091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C0B2B6A-E559-56DF-11ED-482C5C5E8FCC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6DD2AD73-9301-DBCA-7FFB-F18AC39220CE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6DD2AD73-9301-DBCA-7FFB-F18AC39220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4849FE00-0B75-1F6B-9854-87DE87153571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0488CF97-4819-F4E4-45C3-319299E7EC43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0488CF97-4819-F4E4-45C3-319299E7E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6592DC60-EBF8-94BF-F843-8694D5AAB149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28CFD066-0977-86F3-6FC2-B378962088EE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28CFD066-0977-86F3-6FC2-B37896208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1F7A036-D8CE-607E-7EF4-BA54096A6FFC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1A98285-28B4-2C61-9F34-C242FD9CEAF4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1A98285-28B4-2C61-9F34-C242FD9CE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2E63CEFA-156A-E039-F9A1-C82A05588A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45383" y="1307519"/>
            <a:ext cx="838454" cy="17829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720A3C-2572-2CED-8FF0-B82D31030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36088" y="5337328"/>
            <a:ext cx="838454" cy="178292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1548AEC-0B86-9938-A350-37462B350BB8}"/>
              </a:ext>
            </a:extLst>
          </p:cNvPr>
          <p:cNvCxnSpPr>
            <a:cxnSpLocks/>
          </p:cNvCxnSpPr>
          <p:nvPr/>
        </p:nvCxnSpPr>
        <p:spPr>
          <a:xfrm>
            <a:off x="5073777" y="1540732"/>
            <a:ext cx="2800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C5AD6DB-1E14-1F05-B4D2-D741CCCFBCD3}"/>
              </a:ext>
            </a:extLst>
          </p:cNvPr>
          <p:cNvCxnSpPr>
            <a:cxnSpLocks/>
          </p:cNvCxnSpPr>
          <p:nvPr/>
        </p:nvCxnSpPr>
        <p:spPr>
          <a:xfrm>
            <a:off x="4959847" y="6149735"/>
            <a:ext cx="2800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F5ED25F-3C12-6DD2-A7CF-D3D3C188F206}"/>
              </a:ext>
            </a:extLst>
          </p:cNvPr>
          <p:cNvCxnSpPr>
            <a:cxnSpLocks/>
          </p:cNvCxnSpPr>
          <p:nvPr/>
        </p:nvCxnSpPr>
        <p:spPr>
          <a:xfrm>
            <a:off x="6096296" y="1230019"/>
            <a:ext cx="0" cy="5108637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1154CFA-8DF4-A657-5549-03A68A2596CB}"/>
              </a:ext>
            </a:extLst>
          </p:cNvPr>
          <p:cNvSpPr txBox="1"/>
          <p:nvPr/>
        </p:nvSpPr>
        <p:spPr>
          <a:xfrm>
            <a:off x="5975443" y="4663899"/>
            <a:ext cx="185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Numerous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meaningful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singular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values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082C600-E47C-E2AF-2C8E-144BD67F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448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472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71D77-5BEA-96D0-9CA7-6A3DE7B3B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7604-FCC0-8D4C-9AEB-7786ED40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986E-9B55-4CD0-975C-FEE69CDC0D65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98E41-4A31-4F47-1BBB-286BA5E11FFA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C2D7D2-76F3-04D4-0390-9A7951970858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Quantizing the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4A730C15-728E-40EB-DAEB-65C7D06554C3}"/>
              </a:ext>
            </a:extLst>
          </p:cNvPr>
          <p:cNvSpPr txBox="1">
            <a:spLocks/>
          </p:cNvSpPr>
          <p:nvPr/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8</a:t>
            </a:fld>
            <a:endParaRPr lang="fr-FR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DC5DB66-D38F-22FD-1F40-DAA4E5DA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182" y="1016722"/>
            <a:ext cx="3458514" cy="3960253"/>
          </a:xfrm>
          <a:prstGeom prst="rect">
            <a:avLst/>
          </a:prstGeom>
        </p:spPr>
      </p:pic>
      <p:pic>
        <p:nvPicPr>
          <p:cNvPr id="20" name="Image 25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EB6DD451-01C1-56E8-2B39-19F16985F3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19" t="-3540" r="69592" b="-6195"/>
          <a:stretch>
            <a:fillRect/>
          </a:stretch>
        </p:blipFill>
        <p:spPr>
          <a:xfrm>
            <a:off x="514877" y="2586525"/>
            <a:ext cx="597647" cy="592108"/>
          </a:xfrm>
          <a:prstGeom prst="rect">
            <a:avLst/>
          </a:prstGeom>
        </p:spPr>
      </p:pic>
      <p:pic>
        <p:nvPicPr>
          <p:cNvPr id="22" name="Image 29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52604B05-140D-C1A2-8564-75F4066C49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795" r="57300" b="50344"/>
          <a:stretch>
            <a:fillRect/>
          </a:stretch>
        </p:blipFill>
        <p:spPr>
          <a:xfrm>
            <a:off x="3289294" y="2685982"/>
            <a:ext cx="803570" cy="44744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8835E11-B13D-7979-4D2F-8818DD510654}"/>
              </a:ext>
            </a:extLst>
          </p:cNvPr>
          <p:cNvSpPr txBox="1"/>
          <p:nvPr/>
        </p:nvSpPr>
        <p:spPr>
          <a:xfrm>
            <a:off x="859029" y="4479882"/>
            <a:ext cx="3124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Hamiltonian</a:t>
            </a:r>
            <a:r>
              <a:rPr lang="fr-FR" sz="2200" u="sng"/>
              <a:t> :</a:t>
            </a:r>
            <a:r>
              <a:rPr lang="fr-FR" sz="2200"/>
              <a:t> </a:t>
            </a: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F00FE0C-B349-2B9D-2B40-7CBAB62C3815}"/>
              </a:ext>
            </a:extLst>
          </p:cNvPr>
          <p:cNvCxnSpPr/>
          <p:nvPr/>
        </p:nvCxnSpPr>
        <p:spPr>
          <a:xfrm>
            <a:off x="4582813" y="1251471"/>
            <a:ext cx="49306" cy="495451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1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B5B2284A-8CAD-A933-180A-4C3AB985F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1" y="5178200"/>
            <a:ext cx="2635624" cy="1101929"/>
          </a:xfrm>
          <a:prstGeom prst="rect">
            <a:avLst/>
          </a:prstGeom>
        </p:spPr>
      </p:pic>
      <p:sp>
        <p:nvSpPr>
          <p:cNvPr id="12" name="ZoneTexte 18">
            <a:extLst>
              <a:ext uri="{FF2B5EF4-FFF2-40B4-BE49-F238E27FC236}">
                <a16:creationId xmlns:a16="http://schemas.microsoft.com/office/drawing/2014/main" id="{9716C599-2CD7-AE2D-4600-96F3D0BA6C03}"/>
              </a:ext>
            </a:extLst>
          </p:cNvPr>
          <p:cNvSpPr txBox="1"/>
          <p:nvPr/>
        </p:nvSpPr>
        <p:spPr>
          <a:xfrm>
            <a:off x="4919781" y="124011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Correspondency</a:t>
            </a:r>
            <a:r>
              <a:rPr lang="fr-FR" sz="2200"/>
              <a:t> </a:t>
            </a:r>
            <a:r>
              <a:rPr lang="fr-FR" sz="2200" err="1"/>
              <a:t>principle</a:t>
            </a:r>
            <a:r>
              <a:rPr lang="fr-FR" sz="2200"/>
              <a:t> :</a:t>
            </a:r>
            <a:endParaRPr lang="en-US" sz="22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C4B4784-C255-5FAB-84AA-9B0AD46D221A}"/>
              </a:ext>
            </a:extLst>
          </p:cNvPr>
          <p:cNvSpPr/>
          <p:nvPr/>
        </p:nvSpPr>
        <p:spPr>
          <a:xfrm rot="16200000">
            <a:off x="5277470" y="1854987"/>
            <a:ext cx="322080" cy="64416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8">
            <a:extLst>
              <a:ext uri="{FF2B5EF4-FFF2-40B4-BE49-F238E27FC236}">
                <a16:creationId xmlns:a16="http://schemas.microsoft.com/office/drawing/2014/main" id="{E6E03748-64E6-416D-B8C8-C5B861614EBE}"/>
              </a:ext>
            </a:extLst>
          </p:cNvPr>
          <p:cNvSpPr txBox="1"/>
          <p:nvPr/>
        </p:nvSpPr>
        <p:spPr>
          <a:xfrm>
            <a:off x="10006959" y="128324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Operator</a:t>
            </a:r>
          </a:p>
        </p:txBody>
      </p:sp>
      <p:pic>
        <p:nvPicPr>
          <p:cNvPr id="21" name="Image 2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C838C8D5-B652-3F95-4BAB-5810B7883F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051" r="210"/>
          <a:stretch>
            <a:fillRect/>
          </a:stretch>
        </p:blipFill>
        <p:spPr>
          <a:xfrm>
            <a:off x="6907621" y="5609001"/>
            <a:ext cx="4635552" cy="353288"/>
          </a:xfrm>
          <a:prstGeom prst="rect">
            <a:avLst/>
          </a:prstGeom>
        </p:spPr>
      </p:pic>
      <p:pic>
        <p:nvPicPr>
          <p:cNvPr id="23" name="Image 2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9E2B5F91-E9C8-45E4-CCEC-835A69523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018" y="1243083"/>
            <a:ext cx="1005202" cy="421606"/>
          </a:xfrm>
          <a:prstGeom prst="rect">
            <a:avLst/>
          </a:prstGeom>
        </p:spPr>
      </p:pic>
      <p:pic>
        <p:nvPicPr>
          <p:cNvPr id="25" name="Image 2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4723DE30-C1C8-1E94-9842-03DA3E2A98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176" y="1836446"/>
            <a:ext cx="3496500" cy="308113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9888402-F01F-1D47-B177-C4B7CE71CDEF}"/>
              </a:ext>
            </a:extLst>
          </p:cNvPr>
          <p:cNvSpPr txBox="1"/>
          <p:nvPr/>
        </p:nvSpPr>
        <p:spPr>
          <a:xfrm>
            <a:off x="4234452" y="5561198"/>
            <a:ext cx="3505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err="1">
                <a:latin typeface="Avenir Next LT Pro"/>
              </a:rPr>
              <a:t>Infinite</a:t>
            </a:r>
            <a:r>
              <a:rPr lang="fr-FR" sz="2200">
                <a:latin typeface="Avenir Next LT Pro"/>
              </a:rPr>
              <a:t> basis </a:t>
            </a:r>
            <a:r>
              <a:rPr lang="fr-FR" sz="2200" baseline="0">
                <a:latin typeface="Avenir Next LT Pro"/>
              </a:rPr>
              <a:t>:</a:t>
            </a:r>
            <a:r>
              <a:rPr sz="2200">
                <a:latin typeface="Avenir Next LT Pro"/>
                <a:ea typeface="Avenir Next LT Pro"/>
                <a:cs typeface="Avenir Next LT Pro"/>
              </a:rPr>
              <a:t>​</a:t>
            </a:r>
            <a:endParaRPr lang="fr-FR"/>
          </a:p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22BDDB4-8B3D-EB7A-D5DF-DD6D873336DC}"/>
              </a:ext>
            </a:extLst>
          </p:cNvPr>
          <p:cNvCxnSpPr/>
          <p:nvPr/>
        </p:nvCxnSpPr>
        <p:spPr>
          <a:xfrm flipH="1" flipV="1">
            <a:off x="9540570" y="5331611"/>
            <a:ext cx="3559" cy="90423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C6ABCEB-3F4C-C75C-002D-93DFDCA1F3F3}"/>
              </a:ext>
            </a:extLst>
          </p:cNvPr>
          <p:cNvSpPr txBox="1"/>
          <p:nvPr/>
        </p:nvSpPr>
        <p:spPr>
          <a:xfrm>
            <a:off x="6496667" y="6145361"/>
            <a:ext cx="6096000" cy="44101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850"/>
              </a:lnSpc>
            </a:pPr>
            <a:r>
              <a:rPr lang="fr-FR" sz="2200" err="1">
                <a:solidFill>
                  <a:srgbClr val="FF0000"/>
                </a:solidFill>
                <a:latin typeface="Avenir Next LT Pro"/>
                <a:cs typeface="Segoe UI"/>
              </a:rPr>
              <a:t>cutoff</a:t>
            </a:r>
            <a:endParaRPr lang="fr-FR" err="1">
              <a:solidFill>
                <a:srgbClr val="FF0000"/>
              </a:solidFill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1AC628AB-F680-BE6A-542D-4DA35955A396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7582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8872-A994-1D53-E5D5-ED4496E60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C3985E68-CCDD-2394-CF61-6E04F9F9CE6C}"/>
              </a:ext>
            </a:extLst>
          </p:cNvPr>
          <p:cNvGrpSpPr/>
          <p:nvPr/>
        </p:nvGrpSpPr>
        <p:grpSpPr>
          <a:xfrm>
            <a:off x="342169" y="3674884"/>
            <a:ext cx="11698909" cy="3082655"/>
            <a:chOff x="493091" y="-44860"/>
            <a:chExt cx="11698909" cy="3082655"/>
          </a:xfrm>
        </p:grpSpPr>
        <p:pic>
          <p:nvPicPr>
            <p:cNvPr id="1040" name="Image 1039">
              <a:extLst>
                <a:ext uri="{FF2B5EF4-FFF2-40B4-BE49-F238E27FC236}">
                  <a16:creationId xmlns:a16="http://schemas.microsoft.com/office/drawing/2014/main" id="{669BC533-D005-AC3A-0C06-B3F8ABBC3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9" t="5953"/>
            <a:stretch>
              <a:fillRect/>
            </a:stretch>
          </p:blipFill>
          <p:spPr>
            <a:xfrm>
              <a:off x="8272520" y="-44860"/>
              <a:ext cx="3919480" cy="3082655"/>
            </a:xfrm>
            <a:prstGeom prst="rect">
              <a:avLst/>
            </a:prstGeom>
          </p:spPr>
        </p:pic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6A5BA72B-7BCA-D3A5-C094-44512C49E35C}"/>
                </a:ext>
              </a:extLst>
            </p:cNvPr>
            <p:cNvGrpSpPr/>
            <p:nvPr/>
          </p:nvGrpSpPr>
          <p:grpSpPr>
            <a:xfrm>
              <a:off x="493091" y="1112687"/>
              <a:ext cx="7779429" cy="805702"/>
              <a:chOff x="1598601" y="2908488"/>
              <a:chExt cx="9841297" cy="1019246"/>
            </a:xfrm>
          </p:grpSpPr>
          <p:cxnSp>
            <p:nvCxnSpPr>
              <p:cNvPr id="4" name="Connecteur droit 3">
                <a:extLst>
                  <a:ext uri="{FF2B5EF4-FFF2-40B4-BE49-F238E27FC236}">
                    <a16:creationId xmlns:a16="http://schemas.microsoft.com/office/drawing/2014/main" id="{887513AE-696D-1906-EB7A-CE1AC6909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3202" y="3383349"/>
                <a:ext cx="2177528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Connecteur droit 4">
                <a:extLst>
                  <a:ext uri="{FF2B5EF4-FFF2-40B4-BE49-F238E27FC236}">
                    <a16:creationId xmlns:a16="http://schemas.microsoft.com/office/drawing/2014/main" id="{E64E0A9C-1E98-3B91-166A-A6C3D693E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704" y="3412654"/>
                <a:ext cx="2177528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27BC4CE3-7801-4003-58D1-7C48039C4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4862" y="3412654"/>
                <a:ext cx="2344288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74C1C5F8-5C2F-74AA-92E2-4779EDCC52D6}"/>
                  </a:ext>
                </a:extLst>
              </p:cNvPr>
              <p:cNvSpPr/>
              <p:nvPr/>
            </p:nvSpPr>
            <p:spPr>
              <a:xfrm>
                <a:off x="1598601" y="2967335"/>
                <a:ext cx="923330" cy="923330"/>
              </a:xfrm>
              <a:prstGeom prst="roundRect">
                <a:avLst/>
              </a:prstGeom>
              <a:solidFill>
                <a:srgbClr val="0070C0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ZoneTexte 7">
                    <a:extLst>
                      <a:ext uri="{FF2B5EF4-FFF2-40B4-BE49-F238E27FC236}">
                        <a16:creationId xmlns:a16="http://schemas.microsoft.com/office/drawing/2014/main" id="{B48C4722-8E0D-4C1E-CA5D-19176EEF6C83}"/>
                      </a:ext>
                    </a:extLst>
                  </p:cNvPr>
                  <p:cNvSpPr txBox="1"/>
                  <p:nvPr/>
                </p:nvSpPr>
                <p:spPr>
                  <a:xfrm>
                    <a:off x="1608125" y="2909719"/>
                    <a:ext cx="1038687" cy="81763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fr-FR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φ</m:t>
                          </m:r>
                        </m:oMath>
                      </m:oMathPara>
                    </a14:m>
                    <a:endParaRPr kumimoji="0" lang="fr-FR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ZoneTexte 7">
                    <a:extLst>
                      <a:ext uri="{FF2B5EF4-FFF2-40B4-BE49-F238E27FC236}">
                        <a16:creationId xmlns:a16="http://schemas.microsoft.com/office/drawing/2014/main" id="{B48C4722-8E0D-4C1E-CA5D-19176EEF6C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8125" y="2909719"/>
                    <a:ext cx="1038687" cy="8176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4FE082B0-C259-D99F-BEB5-99EBF2AE9724}"/>
                  </a:ext>
                </a:extLst>
              </p:cNvPr>
              <p:cNvSpPr/>
              <p:nvPr/>
            </p:nvSpPr>
            <p:spPr>
              <a:xfrm>
                <a:off x="4448093" y="2985354"/>
                <a:ext cx="923330" cy="923330"/>
              </a:xfrm>
              <a:prstGeom prst="roundRect">
                <a:avLst/>
              </a:prstGeom>
              <a:solidFill>
                <a:srgbClr val="0070C0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ZoneTexte 9">
                    <a:extLst>
                      <a:ext uri="{FF2B5EF4-FFF2-40B4-BE49-F238E27FC236}">
                        <a16:creationId xmlns:a16="http://schemas.microsoft.com/office/drawing/2014/main" id="{6D974E05-7533-2B34-F86B-4E7C57E8D80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7617" y="2908488"/>
                    <a:ext cx="1256932" cy="81763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fr-FR" sz="36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Σ</m:t>
                              </m:r>
                              <m:r>
                                <m:rPr>
                                  <m:nor/>
                                </m:rPr>
                                <a:rPr kumimoji="0" lang="fr-FR" sz="3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Avenir Next LT Pro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kumimoji="0" lang="fr-FR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ZoneTexte 9">
                    <a:extLst>
                      <a:ext uri="{FF2B5EF4-FFF2-40B4-BE49-F238E27FC236}">
                        <a16:creationId xmlns:a16="http://schemas.microsoft.com/office/drawing/2014/main" id="{6D974E05-7533-2B34-F86B-4E7C57E8D8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617" y="2908488"/>
                    <a:ext cx="1256932" cy="8176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C9DD0340-7805-598E-F0FA-3F154B8BDF38}"/>
                  </a:ext>
                </a:extLst>
              </p:cNvPr>
              <p:cNvSpPr/>
              <p:nvPr/>
            </p:nvSpPr>
            <p:spPr>
              <a:xfrm>
                <a:off x="7302166" y="2985354"/>
                <a:ext cx="923330" cy="923330"/>
              </a:xfrm>
              <a:prstGeom prst="roundRect">
                <a:avLst/>
              </a:prstGeom>
              <a:solidFill>
                <a:srgbClr val="0070C0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FE1F9074-4194-BCD0-E047-E55A130EBD52}"/>
                      </a:ext>
                    </a:extLst>
                  </p:cNvPr>
                  <p:cNvSpPr txBox="1"/>
                  <p:nvPr/>
                </p:nvSpPr>
                <p:spPr>
                  <a:xfrm>
                    <a:off x="7311690" y="2908488"/>
                    <a:ext cx="1256931" cy="81763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fr-FR" sz="36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kumimoji="0" lang="fr-FR" sz="3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Avenir Next LT Pro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kumimoji="0" lang="fr-FR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FE1F9074-4194-BCD0-E047-E55A130EB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1690" y="2908488"/>
                    <a:ext cx="1256931" cy="81763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7724DFD2-F130-1D87-35C8-B52BC56535DD}"/>
                  </a:ext>
                </a:extLst>
              </p:cNvPr>
              <p:cNvSpPr/>
              <p:nvPr/>
            </p:nvSpPr>
            <p:spPr>
              <a:xfrm>
                <a:off x="10181206" y="3004404"/>
                <a:ext cx="923330" cy="923330"/>
              </a:xfrm>
              <a:prstGeom prst="roundRect">
                <a:avLst/>
              </a:prstGeom>
              <a:solidFill>
                <a:srgbClr val="0070C0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2599ED2B-41FC-97ED-1420-DB65DA2F0BF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2967" y="2908488"/>
                    <a:ext cx="1256931" cy="81763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fr-FR" sz="3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kumimoji="0" lang="fr-FR" sz="3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Avenir Next LT Pro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kumimoji="0" lang="fr-FR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2599ED2B-41FC-97ED-1420-DB65DA2F0B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2967" y="2908488"/>
                    <a:ext cx="1256931" cy="81763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09F328C-3520-587E-4898-FEA6A7B28C5B}"/>
              </a:ext>
            </a:extLst>
          </p:cNvPr>
          <p:cNvGrpSpPr/>
          <p:nvPr/>
        </p:nvGrpSpPr>
        <p:grpSpPr>
          <a:xfrm>
            <a:off x="0" y="237906"/>
            <a:ext cx="11902316" cy="3344585"/>
            <a:chOff x="0" y="3241842"/>
            <a:chExt cx="11902316" cy="334458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4096B8E4-D4DE-5C6F-22BB-478BDF847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8216" r="7344"/>
            <a:stretch>
              <a:fillRect/>
            </a:stretch>
          </p:blipFill>
          <p:spPr>
            <a:xfrm>
              <a:off x="8700243" y="4791954"/>
              <a:ext cx="3202073" cy="776849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5BE766C1-4D11-354C-3F49-1B0EA9D01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962"/>
            <a:stretch>
              <a:fillRect/>
            </a:stretch>
          </p:blipFill>
          <p:spPr>
            <a:xfrm>
              <a:off x="0" y="3280866"/>
              <a:ext cx="8886548" cy="320257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5C2130A-FF12-F66A-C11E-B61BE241C6BC}"/>
                </a:ext>
              </a:extLst>
            </p:cNvPr>
            <p:cNvSpPr txBox="1"/>
            <p:nvPr/>
          </p:nvSpPr>
          <p:spPr>
            <a:xfrm>
              <a:off x="10076720" y="3980405"/>
              <a:ext cx="1789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Singular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Values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B1A1AA10-4FBC-0AA8-EA39-CFBDB1914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60472" y="4349737"/>
              <a:ext cx="40151" cy="461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B638AFB-44C8-FFBC-8C56-818C120BF287}"/>
                    </a:ext>
                  </a:extLst>
                </p:cNvPr>
                <p:cNvSpPr txBox="1"/>
                <p:nvPr/>
              </p:nvSpPr>
              <p:spPr>
                <a:xfrm>
                  <a:off x="1408180" y="6309428"/>
                  <a:ext cx="52732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fr-FR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ext</m:t>
                            </m:r>
                          </m:sub>
                        </m:sSub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B638AFB-44C8-FFBC-8C56-818C120BF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80" y="6309428"/>
                  <a:ext cx="52732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45" r="-6897" b="-26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90397348-FC4C-25DF-89E1-C5288E289790}"/>
                    </a:ext>
                  </a:extLst>
                </p:cNvPr>
                <p:cNvSpPr txBox="1"/>
                <p:nvPr/>
              </p:nvSpPr>
              <p:spPr>
                <a:xfrm>
                  <a:off x="4430152" y="6309427"/>
                  <a:ext cx="52732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fr-FR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ext</m:t>
                            </m:r>
                          </m:sub>
                        </m:sSub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90397348-FC4C-25DF-89E1-C5288E289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152" y="6309427"/>
                  <a:ext cx="52732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0465" r="-8140" b="-26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4A33E677-22CD-1C22-4818-F812C039466B}"/>
                    </a:ext>
                  </a:extLst>
                </p:cNvPr>
                <p:cNvSpPr txBox="1"/>
                <p:nvPr/>
              </p:nvSpPr>
              <p:spPr>
                <a:xfrm>
                  <a:off x="7445461" y="6309426"/>
                  <a:ext cx="52732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fr-FR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ext</m:t>
                            </m:r>
                          </m:sub>
                        </m:sSub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4A33E677-22CD-1C22-4818-F812C03946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461" y="6309426"/>
                  <a:ext cx="52732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0345" r="-8046" b="-26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062D8F54-7BEB-418D-8AC1-7B7434B93576}"/>
                    </a:ext>
                  </a:extLst>
                </p:cNvPr>
                <p:cNvSpPr txBox="1"/>
                <p:nvPr/>
              </p:nvSpPr>
              <p:spPr>
                <a:xfrm rot="16200000">
                  <a:off x="-435530" y="4848495"/>
                  <a:ext cx="127451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Entropy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𝑉𝑁</m:t>
                            </m:r>
                          </m:sub>
                        </m:sSub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062D8F54-7BEB-418D-8AC1-7B7434B93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435530" y="4848495"/>
                  <a:ext cx="1274515" cy="276999"/>
                </a:xfrm>
                <a:prstGeom prst="rect">
                  <a:avLst/>
                </a:prstGeom>
                <a:blipFill>
                  <a:blip r:embed="rId13"/>
                  <a:stretch>
                    <a:fillRect t="-478" r="-34783" b="-526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4B340A13-6006-7E05-1E72-2DE85ABABA77}"/>
                    </a:ext>
                  </a:extLst>
                </p:cNvPr>
                <p:cNvSpPr txBox="1"/>
                <p:nvPr/>
              </p:nvSpPr>
              <p:spPr>
                <a:xfrm>
                  <a:off x="2232371" y="3241842"/>
                  <a:ext cx="4922886" cy="27699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chemeClr val="bg2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von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Neumann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Entropy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𝑉𝑁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vs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fr-FR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ext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first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states</m:t>
                        </m:r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4B340A13-6006-7E05-1E72-2DE85ABAB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371" y="3241842"/>
                  <a:ext cx="4922886" cy="276999"/>
                </a:xfrm>
                <a:prstGeom prst="rect">
                  <a:avLst/>
                </a:prstGeom>
                <a:blipFill>
                  <a:blip r:embed="rId14"/>
                  <a:stretch>
                    <a:fillRect b="-17241"/>
                  </a:stretch>
                </a:blipFill>
                <a:ln w="762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FB304194-113B-6BC9-7C22-F515FACB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448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539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42DAF-8802-1AED-E8F7-E65517B34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8F2C-D92D-2E89-BC72-DBEEB107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381AA-D07F-5B86-6398-81D8CB72F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/>
              <a:t>Openings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C1FB32-2300-C9CA-BAC5-0E939A6C4855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740FB-B2CF-7909-51A0-DE09ACE98438}"/>
              </a:ext>
            </a:extLst>
          </p:cNvPr>
          <p:cNvSpPr txBox="1"/>
          <p:nvPr/>
        </p:nvSpPr>
        <p:spPr>
          <a:xfrm>
            <a:off x="1759061" y="1995688"/>
            <a:ext cx="8540827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Sparse Matrices for faster arithmetic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DMRG-X to compute excited states faster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Better initial guesses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4571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90BD-9DD2-5747-FC00-39D8DF2E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 Common Part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9CA79-9751-A88D-A564-EDE8CF95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6335-C49C-4739-B952-7B132B0BA10B}" type="datetime1">
              <a:rPr lang="en-GB" smtClean="0"/>
              <a:t>12/02/2026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59219-B8B5-BD6F-C0FE-7A6BA0BC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3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7E38-7971-11AA-D1FF-4A295E91D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0D9909A-37E5-6FA6-67DA-6F779D6B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58E6-5D2A-441D-BEA4-302FCC32263C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050434-E9FD-39E4-9CA6-6EF958FD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2993C8-5DEB-DAB2-EEC6-2DAC14C3C05F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C9C317-58B2-6BAB-C1B1-6FD1EF2297BD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err="1"/>
              <a:t>Transmon</a:t>
            </a:r>
          </a:p>
        </p:txBody>
      </p:sp>
      <p:grpSp>
        <p:nvGrpSpPr>
          <p:cNvPr id="33" name="Groupe 27">
            <a:extLst>
              <a:ext uri="{FF2B5EF4-FFF2-40B4-BE49-F238E27FC236}">
                <a16:creationId xmlns:a16="http://schemas.microsoft.com/office/drawing/2014/main" id="{29C41F85-3279-ADFF-7FE9-DC22D9D193E9}"/>
              </a:ext>
            </a:extLst>
          </p:cNvPr>
          <p:cNvGrpSpPr/>
          <p:nvPr/>
        </p:nvGrpSpPr>
        <p:grpSpPr>
          <a:xfrm>
            <a:off x="854015" y="1208345"/>
            <a:ext cx="2939781" cy="3363569"/>
            <a:chOff x="453137" y="2794000"/>
            <a:chExt cx="2416102" cy="2667000"/>
          </a:xfrm>
        </p:grpSpPr>
        <p:grpSp>
          <p:nvGrpSpPr>
            <p:cNvPr id="6" name="Groupe 24">
              <a:extLst>
                <a:ext uri="{FF2B5EF4-FFF2-40B4-BE49-F238E27FC236}">
                  <a16:creationId xmlns:a16="http://schemas.microsoft.com/office/drawing/2014/main" id="{5350D38B-4DDB-EB64-47A8-B66788AC4D03}"/>
                </a:ext>
              </a:extLst>
            </p:cNvPr>
            <p:cNvGrpSpPr/>
            <p:nvPr/>
          </p:nvGrpSpPr>
          <p:grpSpPr>
            <a:xfrm>
              <a:off x="515327" y="2794000"/>
              <a:ext cx="2329961" cy="2667000"/>
              <a:chOff x="515327" y="2794000"/>
              <a:chExt cx="2329961" cy="2667000"/>
            </a:xfrm>
          </p:grpSpPr>
          <p:pic>
            <p:nvPicPr>
              <p:cNvPr id="26" name="Graphic 14">
                <a:extLst>
                  <a:ext uri="{FF2B5EF4-FFF2-40B4-BE49-F238E27FC236}">
                    <a16:creationId xmlns:a16="http://schemas.microsoft.com/office/drawing/2014/main" id="{F3260DBE-BBDD-A291-3B69-98D175227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15327" y="2794000"/>
                <a:ext cx="2329961" cy="26670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7A65A4-A463-DCD5-DFA8-C603699C576F}"/>
                  </a:ext>
                </a:extLst>
              </p:cNvPr>
              <p:cNvSpPr/>
              <p:nvPr/>
            </p:nvSpPr>
            <p:spPr>
              <a:xfrm>
                <a:off x="1989320" y="3860987"/>
                <a:ext cx="381775" cy="3553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8" name="Image 25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C19257AA-910D-8C03-09B6-9CC8643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0219" t="-3540" r="69592" b="-6195"/>
            <a:stretch>
              <a:fillRect/>
            </a:stretch>
          </p:blipFill>
          <p:spPr>
            <a:xfrm>
              <a:off x="453137" y="3849045"/>
              <a:ext cx="383877" cy="365866"/>
            </a:xfrm>
            <a:prstGeom prst="rect">
              <a:avLst/>
            </a:prstGeom>
          </p:spPr>
        </p:pic>
        <p:pic>
          <p:nvPicPr>
            <p:cNvPr id="24" name="Image 2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4A4F4C47-323E-68A0-6045-5EC1E9639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128" t="-3933" r="20999" b="-885"/>
            <a:stretch>
              <a:fillRect/>
            </a:stretch>
          </p:blipFill>
          <p:spPr>
            <a:xfrm>
              <a:off x="2422647" y="3873625"/>
              <a:ext cx="446592" cy="35416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7281A560-CCDB-38C9-A55F-1E200EAB7D88}"/>
              </a:ext>
            </a:extLst>
          </p:cNvPr>
          <p:cNvSpPr txBox="1"/>
          <p:nvPr/>
        </p:nvSpPr>
        <p:spPr>
          <a:xfrm>
            <a:off x="396945" y="4185156"/>
            <a:ext cx="3851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Josephson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shunted</a:t>
            </a:r>
            <a:r>
              <a:rPr lang="fr-FR"/>
              <a:t> </a:t>
            </a:r>
            <a:r>
              <a:rPr lang="fr-FR" err="1"/>
              <a:t>capacitor</a:t>
            </a:r>
            <a:r>
              <a:rPr lang="fr-FR"/>
              <a:t> </a:t>
            </a:r>
          </a:p>
        </p:txBody>
      </p:sp>
      <p:pic>
        <p:nvPicPr>
          <p:cNvPr id="44" name="Image 4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42A33D10-B700-4668-4C55-4E8A10C75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80" y="1066800"/>
            <a:ext cx="6303286" cy="5181600"/>
          </a:xfrm>
          <a:prstGeom prst="rect">
            <a:avLst/>
          </a:prstGeom>
        </p:spPr>
      </p:pic>
      <p:pic>
        <p:nvPicPr>
          <p:cNvPr id="46" name="Image 45" descr="Une image contenant Police, Graphique, rouge, texte&#10;&#10;Le contenu généré par l’IA peut être incorrect.">
            <a:extLst>
              <a:ext uri="{FF2B5EF4-FFF2-40B4-BE49-F238E27FC236}">
                <a16:creationId xmlns:a16="http://schemas.microsoft.com/office/drawing/2014/main" id="{33CE649F-495E-43E9-B635-889C83C52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550" y="3680573"/>
            <a:ext cx="2028266" cy="420220"/>
          </a:xfrm>
          <a:prstGeom prst="rect">
            <a:avLst/>
          </a:prstGeom>
        </p:spPr>
      </p:pic>
      <p:pic>
        <p:nvPicPr>
          <p:cNvPr id="47" name="Image 46" descr="Une image contenant Police, Graphique, rouge, texte&#10;&#10;Le contenu généré par l’IA peut être incorrect.">
            <a:extLst>
              <a:ext uri="{FF2B5EF4-FFF2-40B4-BE49-F238E27FC236}">
                <a16:creationId xmlns:a16="http://schemas.microsoft.com/office/drawing/2014/main" id="{C777F250-4030-BFDC-8393-D2AB092E06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734" t="-17807" r="-23009" b="-237"/>
          <a:stretch>
            <a:fillRect/>
          </a:stretch>
        </p:blipFill>
        <p:spPr>
          <a:xfrm>
            <a:off x="8475009" y="4435702"/>
            <a:ext cx="1283371" cy="496045"/>
          </a:xfrm>
          <a:prstGeom prst="rect">
            <a:avLst/>
          </a:prstGeom>
        </p:spPr>
      </p:pic>
      <p:cxnSp>
        <p:nvCxnSpPr>
          <p:cNvPr id="48" name="Straight Arrow Connector 8">
            <a:extLst>
              <a:ext uri="{FF2B5EF4-FFF2-40B4-BE49-F238E27FC236}">
                <a16:creationId xmlns:a16="http://schemas.microsoft.com/office/drawing/2014/main" id="{785FECA0-58D7-ED5F-A25B-0CB5F890A16C}"/>
              </a:ext>
            </a:extLst>
          </p:cNvPr>
          <p:cNvCxnSpPr>
            <a:cxnSpLocks/>
          </p:cNvCxnSpPr>
          <p:nvPr/>
        </p:nvCxnSpPr>
        <p:spPr>
          <a:xfrm flipH="1">
            <a:off x="7596730" y="3607995"/>
            <a:ext cx="5368" cy="565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8">
            <a:extLst>
              <a:ext uri="{FF2B5EF4-FFF2-40B4-BE49-F238E27FC236}">
                <a16:creationId xmlns:a16="http://schemas.microsoft.com/office/drawing/2014/main" id="{F6804F2E-014F-9A7F-558F-AC64740C5428}"/>
              </a:ext>
            </a:extLst>
          </p:cNvPr>
          <p:cNvCxnSpPr>
            <a:cxnSpLocks/>
          </p:cNvCxnSpPr>
          <p:nvPr/>
        </p:nvCxnSpPr>
        <p:spPr>
          <a:xfrm flipH="1">
            <a:off x="8071956" y="4369995"/>
            <a:ext cx="5368" cy="69699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\hat H = 4E_{CJ}(\hat n-n_g)^2 - E_J\cos(\hat\varphi)">
            <a:extLst>
              <a:ext uri="{FF2B5EF4-FFF2-40B4-BE49-F238E27FC236}">
                <a16:creationId xmlns:a16="http://schemas.microsoft.com/office/drawing/2014/main" id="{8718C420-6B73-D716-2E39-3F2364F179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12" t="5217" r="615" b="9789"/>
          <a:stretch>
            <a:fillRect/>
          </a:stretch>
        </p:blipFill>
        <p:spPr>
          <a:xfrm>
            <a:off x="177414" y="4684525"/>
            <a:ext cx="4716700" cy="5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78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52C8-B6E5-FC75-D1E7-30D0139DB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8CF0034-A778-3855-C2BD-8175A0B2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40B6-D2C0-49ED-9C68-D51894A04B72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E50BB2-F925-9BE2-3072-BA07F776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62E82-6DF6-CEE6-A1EA-E6C4BFB8630C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F740A5-FCA9-C903-1E4C-97918E5A2436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err="1"/>
              <a:t>Transmon</a:t>
            </a:r>
            <a:r>
              <a:rPr lang="en-US" sz="3000"/>
              <a:t> : wavefunctions</a:t>
            </a:r>
          </a:p>
        </p:txBody>
      </p:sp>
      <p:pic>
        <p:nvPicPr>
          <p:cNvPr id="18" name="Graphic 2">
            <a:extLst>
              <a:ext uri="{FF2B5EF4-FFF2-40B4-BE49-F238E27FC236}">
                <a16:creationId xmlns:a16="http://schemas.microsoft.com/office/drawing/2014/main" id="{87460B17-6308-4F1D-0657-FF967C80A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2851" y="985781"/>
            <a:ext cx="6436920" cy="489337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5152C30-DC2F-09A3-85A0-EC7A24CF6F66}"/>
              </a:ext>
            </a:extLst>
          </p:cNvPr>
          <p:cNvSpPr txBox="1"/>
          <p:nvPr/>
        </p:nvSpPr>
        <p:spPr>
          <a:xfrm>
            <a:off x="1113489" y="2370418"/>
            <a:ext cx="2603025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Simulated</a:t>
            </a:r>
            <a:r>
              <a:rPr lang="fr-FR" sz="2200" u="sng"/>
              <a:t> </a:t>
            </a:r>
            <a:r>
              <a:rPr lang="fr-FR" sz="2200" u="sng" err="1"/>
              <a:t>with</a:t>
            </a:r>
            <a:r>
              <a:rPr lang="fr-FR" sz="2200" u="sng"/>
              <a:t> </a:t>
            </a:r>
            <a:r>
              <a:rPr lang="fr-FR" sz="2200" u="sng" err="1"/>
              <a:t>different</a:t>
            </a:r>
            <a:r>
              <a:rPr lang="fr-FR" sz="2200" u="sng"/>
              <a:t> packages</a:t>
            </a:r>
          </a:p>
          <a:p>
            <a:pPr algn="ctr"/>
            <a:endParaRPr lang="fr-FR" sz="2200"/>
          </a:p>
          <a:p>
            <a:pPr marL="342900" indent="-342900" algn="ctr">
              <a:buFont typeface="Calibri"/>
              <a:buChar char="-"/>
            </a:pPr>
            <a:r>
              <a:rPr lang="fr-FR" sz="2200" err="1"/>
              <a:t>Scqbits</a:t>
            </a:r>
          </a:p>
          <a:p>
            <a:pPr marL="342900" indent="-342900" algn="ctr">
              <a:buFont typeface="Calibri"/>
              <a:buChar char="-"/>
            </a:pPr>
            <a:r>
              <a:rPr lang="fr-FR" sz="2200" err="1"/>
              <a:t>Qutip</a:t>
            </a:r>
            <a:endParaRPr lang="fr-FR" sz="2200"/>
          </a:p>
          <a:p>
            <a:pPr marL="342900" indent="-342900" algn="ctr">
              <a:buFont typeface="Calibri"/>
              <a:buChar char="-"/>
            </a:pPr>
            <a:r>
              <a:rPr lang="fr-FR" sz="2200" err="1"/>
              <a:t>Numpy</a:t>
            </a:r>
          </a:p>
        </p:txBody>
      </p:sp>
      <p:pic>
        <p:nvPicPr>
          <p:cNvPr id="6" name="Picture 5" descr=" \hat H = 4E_{CJ}(\hat n-n_g)^2 - E_J\cos(\hat\varphi)">
            <a:extLst>
              <a:ext uri="{FF2B5EF4-FFF2-40B4-BE49-F238E27FC236}">
                <a16:creationId xmlns:a16="http://schemas.microsoft.com/office/drawing/2014/main" id="{963D345C-6438-E8B3-9729-354A65C60B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2" t="5217" r="615" b="9789"/>
          <a:stretch>
            <a:fillRect/>
          </a:stretch>
        </p:blipFill>
        <p:spPr>
          <a:xfrm>
            <a:off x="5781489" y="5890222"/>
            <a:ext cx="5044649" cy="5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276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7AF0-DC83-232C-18AC-D4892334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Fluxonium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61852-49E7-A3AC-995C-A54B7BAE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5238-EA49-424B-945E-BEC3300B4416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C907B-3BDF-B277-55D8-584F6966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85</a:t>
            </a:fld>
            <a:endParaRPr lang="en-US"/>
          </a:p>
        </p:txBody>
      </p:sp>
      <p:grpSp>
        <p:nvGrpSpPr>
          <p:cNvPr id="26" name="Groupe 32">
            <a:extLst>
              <a:ext uri="{FF2B5EF4-FFF2-40B4-BE49-F238E27FC236}">
                <a16:creationId xmlns:a16="http://schemas.microsoft.com/office/drawing/2014/main" id="{E4207DB1-94A7-F7BB-ADD0-932E228D4BB4}"/>
              </a:ext>
            </a:extLst>
          </p:cNvPr>
          <p:cNvGrpSpPr/>
          <p:nvPr/>
        </p:nvGrpSpPr>
        <p:grpSpPr>
          <a:xfrm>
            <a:off x="679321" y="2194740"/>
            <a:ext cx="3472147" cy="3854657"/>
            <a:chOff x="6401873" y="2842847"/>
            <a:chExt cx="2363784" cy="26572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94E115-61DF-A092-1371-29A1FB99A77C}"/>
                </a:ext>
              </a:extLst>
            </p:cNvPr>
            <p:cNvGrpSpPr/>
            <p:nvPr/>
          </p:nvGrpSpPr>
          <p:grpSpPr>
            <a:xfrm>
              <a:off x="6474557" y="2842847"/>
              <a:ext cx="2212730" cy="2657229"/>
              <a:chOff x="6474557" y="2842847"/>
              <a:chExt cx="2212730" cy="2657229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2DF7977F-D03E-8E8D-501A-AEAAA0525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74557" y="2842847"/>
                <a:ext cx="2212730" cy="2657229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0A9F569-C22C-9196-D68F-0F5A162CD813}"/>
                  </a:ext>
                </a:extLst>
              </p:cNvPr>
              <p:cNvSpPr/>
              <p:nvPr/>
            </p:nvSpPr>
            <p:spPr>
              <a:xfrm>
                <a:off x="7887329" y="3913304"/>
                <a:ext cx="344419" cy="3495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Image 2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1F9D6EB1-55C6-C7C9-B231-8B9C18E0A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795" r="57300" b="50344"/>
            <a:stretch>
              <a:fillRect/>
            </a:stretch>
          </p:blipFill>
          <p:spPr>
            <a:xfrm>
              <a:off x="6401873" y="3976118"/>
              <a:ext cx="547058" cy="308446"/>
            </a:xfrm>
            <a:prstGeom prst="rect">
              <a:avLst/>
            </a:prstGeom>
          </p:spPr>
        </p:pic>
        <p:pic>
          <p:nvPicPr>
            <p:cNvPr id="23" name="Image 31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24343DB4-8743-6274-467D-1435F0ACD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8128" t="-3933" r="20999" b="-885"/>
            <a:stretch>
              <a:fillRect/>
            </a:stretch>
          </p:blipFill>
          <p:spPr>
            <a:xfrm>
              <a:off x="8319065" y="3942569"/>
              <a:ext cx="446592" cy="354167"/>
            </a:xfrm>
            <a:prstGeom prst="rect">
              <a:avLst/>
            </a:prstGeom>
          </p:spPr>
        </p:pic>
      </p:grpSp>
      <p:pic>
        <p:nvPicPr>
          <p:cNvPr id="28" name="Image 17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3A621CEC-0204-8908-1CA6-BC5474FD2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137" y="5701200"/>
            <a:ext cx="6605159" cy="6952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6DBD9C-4437-B8B9-ED5F-A67BDE1743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281" r="851" b="447"/>
          <a:stretch>
            <a:fillRect/>
          </a:stretch>
        </p:blipFill>
        <p:spPr>
          <a:xfrm>
            <a:off x="4998554" y="859332"/>
            <a:ext cx="6088223" cy="47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948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E6642-5A35-9E65-AA13-256D2C1A1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737CD63-B878-C461-A339-9696127C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420547"/>
            <a:ext cx="10668001" cy="13007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A741F-700C-7125-9AE0-9A51A8DF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BF336-A280-4E46-A3D6-FD756313D048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DE7ED-2FC9-CAB2-E111-F5F3585A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FBD1E-96ED-0663-8D5B-2EFBFA172B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3215" y="-21638"/>
            <a:ext cx="10167937" cy="1179513"/>
          </a:xfrm>
        </p:spPr>
        <p:txBody>
          <a:bodyPr/>
          <a:lstStyle/>
          <a:p>
            <a:r>
              <a:rPr lang="en-US" sz="3000" err="1"/>
              <a:t>Transmon</a:t>
            </a:r>
            <a:r>
              <a:rPr lang="en-US" sz="3000"/>
              <a:t> Readout</a:t>
            </a:r>
          </a:p>
        </p:txBody>
      </p:sp>
      <p:pic>
        <p:nvPicPr>
          <p:cNvPr id="3" name="Image 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136D0AD8-DD8F-D105-31D0-27AAAEC7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411" y="600150"/>
            <a:ext cx="678772" cy="3638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A76146-B63F-644F-A635-1C6C9A50FC05}"/>
              </a:ext>
            </a:extLst>
          </p:cNvPr>
          <p:cNvSpPr/>
          <p:nvPr/>
        </p:nvSpPr>
        <p:spPr>
          <a:xfrm>
            <a:off x="324461" y="428515"/>
            <a:ext cx="232836" cy="346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A620A4-5B4B-0538-A9B3-BD9F81AF1DC6}"/>
              </a:ext>
            </a:extLst>
          </p:cNvPr>
          <p:cNvGrpSpPr/>
          <p:nvPr/>
        </p:nvGrpSpPr>
        <p:grpSpPr>
          <a:xfrm>
            <a:off x="8477554" y="1077704"/>
            <a:ext cx="2515310" cy="523243"/>
            <a:chOff x="9510123" y="1127835"/>
            <a:chExt cx="2515310" cy="523243"/>
          </a:xfrm>
        </p:grpSpPr>
        <p:pic>
          <p:nvPicPr>
            <p:cNvPr id="31" name="Image 3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C3ED171C-0B34-37D0-532C-C0392A822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376" t="7233" r="31562" b="748"/>
            <a:stretch>
              <a:fillRect/>
            </a:stretch>
          </p:blipFill>
          <p:spPr>
            <a:xfrm>
              <a:off x="11176496" y="1147291"/>
              <a:ext cx="848937" cy="487973"/>
            </a:xfrm>
            <a:prstGeom prst="rect">
              <a:avLst/>
            </a:prstGeom>
          </p:spPr>
        </p:pic>
        <p:pic>
          <p:nvPicPr>
            <p:cNvPr id="29" name="Image 48" descr="Une image contenant noir, croquis, dessin, conception&#10;&#10;Le contenu généré par l’IA peut être incorrect.">
              <a:extLst>
                <a:ext uri="{FF2B5EF4-FFF2-40B4-BE49-F238E27FC236}">
                  <a16:creationId xmlns:a16="http://schemas.microsoft.com/office/drawing/2014/main" id="{6317D61C-1D11-8C4B-FA6C-31936B6B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123" y="1127835"/>
              <a:ext cx="1671287" cy="52324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1BC38E-C376-9DC5-C9D7-675AF5D4FC92}"/>
              </a:ext>
            </a:extLst>
          </p:cNvPr>
          <p:cNvGrpSpPr/>
          <p:nvPr/>
        </p:nvGrpSpPr>
        <p:grpSpPr>
          <a:xfrm>
            <a:off x="8643449" y="1081985"/>
            <a:ext cx="2349288" cy="529786"/>
            <a:chOff x="9415334" y="2876696"/>
            <a:chExt cx="2349288" cy="529786"/>
          </a:xfrm>
        </p:grpSpPr>
        <p:pic>
          <p:nvPicPr>
            <p:cNvPr id="27" name="Image 46" descr="Une image contenant noir, croquis, conception&#10;&#10;Le contenu généré par l’IA peut être incorrect.">
              <a:extLst>
                <a:ext uri="{FF2B5EF4-FFF2-40B4-BE49-F238E27FC236}">
                  <a16:creationId xmlns:a16="http://schemas.microsoft.com/office/drawing/2014/main" id="{1A56D5D6-9CA8-CCF5-C859-5202EF866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5334" y="2876696"/>
              <a:ext cx="1508615" cy="529786"/>
            </a:xfrm>
            <a:prstGeom prst="rect">
              <a:avLst/>
            </a:prstGeom>
          </p:spPr>
        </p:pic>
        <p:pic>
          <p:nvPicPr>
            <p:cNvPr id="33" name="Image 3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098A25D1-282B-C7A3-D3ED-BE4ADF6E1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4180" t="15927" r="76619" b="2041"/>
            <a:stretch>
              <a:fillRect/>
            </a:stretch>
          </p:blipFill>
          <p:spPr>
            <a:xfrm>
              <a:off x="10930847" y="2920961"/>
              <a:ext cx="833775" cy="435017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0E3B02-B941-18C7-DD7D-68B1D0C26C00}"/>
              </a:ext>
            </a:extLst>
          </p:cNvPr>
          <p:cNvSpPr txBox="1"/>
          <p:nvPr/>
        </p:nvSpPr>
        <p:spPr>
          <a:xfrm>
            <a:off x="8844732" y="59621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6EC804-3624-5ED0-ED91-924C21021C58}"/>
              </a:ext>
            </a:extLst>
          </p:cNvPr>
          <p:cNvSpPr txBox="1"/>
          <p:nvPr/>
        </p:nvSpPr>
        <p:spPr>
          <a:xfrm>
            <a:off x="8789517" y="164459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2890B-A672-663A-81E5-A678FB74CC49}"/>
              </a:ext>
            </a:extLst>
          </p:cNvPr>
          <p:cNvSpPr txBox="1"/>
          <p:nvPr/>
        </p:nvSpPr>
        <p:spPr>
          <a:xfrm>
            <a:off x="7434282" y="3231229"/>
            <a:ext cx="5052503" cy="1107996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200" b="1"/>
          </a:p>
          <a:p>
            <a:pPr algn="ctr"/>
            <a:r>
              <a:rPr lang="en-US" sz="2200" b="1"/>
              <a:t>Decrease readout time (+)</a:t>
            </a:r>
          </a:p>
          <a:p>
            <a:pPr algn="ctr"/>
            <a:r>
              <a:rPr lang="en-US" sz="2200" b="1"/>
              <a:t>Increase Hilbert space (-)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6326F8-0CC3-BF05-A551-3A8D469C69D0}"/>
              </a:ext>
            </a:extLst>
          </p:cNvPr>
          <p:cNvGrpSpPr/>
          <p:nvPr/>
        </p:nvGrpSpPr>
        <p:grpSpPr>
          <a:xfrm>
            <a:off x="1688047" y="959393"/>
            <a:ext cx="6789327" cy="4280359"/>
            <a:chOff x="1688047" y="959393"/>
            <a:chExt cx="6789327" cy="42803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97D87B-E180-1B8C-37DF-17977D0C3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6866" y="1044652"/>
              <a:ext cx="6460508" cy="41951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36AF4C-66EB-E155-D887-65289BE8E0D8}"/>
                </a:ext>
              </a:extLst>
            </p:cNvPr>
            <p:cNvSpPr/>
            <p:nvPr/>
          </p:nvSpPr>
          <p:spPr>
            <a:xfrm>
              <a:off x="1688047" y="959393"/>
              <a:ext cx="1141557" cy="692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56ED38C8-B322-696B-F5C7-19E5CCD7E8BA}"/>
              </a:ext>
            </a:extLst>
          </p:cNvPr>
          <p:cNvSpPr txBox="1"/>
          <p:nvPr/>
        </p:nvSpPr>
        <p:spPr>
          <a:xfrm>
            <a:off x="2491066" y="2451751"/>
            <a:ext cx="153234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b="1" err="1">
                <a:solidFill>
                  <a:srgbClr val="99A26C"/>
                </a:solidFill>
              </a:rPr>
              <a:t>Transmon</a:t>
            </a:r>
            <a:endParaRPr lang="fr-FR" err="1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B2F9D78-D275-1618-06DB-DFA28E25269F}"/>
              </a:ext>
            </a:extLst>
          </p:cNvPr>
          <p:cNvSpPr txBox="1"/>
          <p:nvPr/>
        </p:nvSpPr>
        <p:spPr>
          <a:xfrm>
            <a:off x="5491113" y="2454897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 err="1">
                <a:solidFill>
                  <a:srgbClr val="356289"/>
                </a:solidFill>
                <a:latin typeface="Avenir Next LT Pro"/>
              </a:rPr>
              <a:t>Resonator</a:t>
            </a:r>
            <a:endParaRPr lang="fr-FR" err="1">
              <a:solidFill>
                <a:srgbClr val="356289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E1D927-6CBB-9CD5-DBA9-460F24E84FE0}"/>
              </a:ext>
            </a:extLst>
          </p:cNvPr>
          <p:cNvSpPr txBox="1"/>
          <p:nvPr/>
        </p:nvSpPr>
        <p:spPr>
          <a:xfrm>
            <a:off x="3966633" y="4813300"/>
            <a:ext cx="16129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/>
              <a:t>2 modes</a:t>
            </a:r>
            <a:r>
              <a:rPr lang="fr-FR"/>
              <a:t>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9CE474-3706-FB93-6451-B3B3D737493E}"/>
              </a:ext>
            </a:extLst>
          </p:cNvPr>
          <p:cNvSpPr txBox="1"/>
          <p:nvPr/>
        </p:nvSpPr>
        <p:spPr>
          <a:xfrm>
            <a:off x="6934200" y="2650067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baseline="0">
                <a:latin typeface="Avenir Next LT Pro"/>
              </a:rPr>
              <a:t>More photons</a:t>
            </a:r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2F2A0BCD-9812-A295-F144-A5FB3FD5BEDD}"/>
              </a:ext>
            </a:extLst>
          </p:cNvPr>
          <p:cNvSpPr/>
          <p:nvPr/>
        </p:nvSpPr>
        <p:spPr>
          <a:xfrm>
            <a:off x="9816144" y="3193025"/>
            <a:ext cx="294967" cy="356419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0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/>
      <p:bldP spid="5" grpId="0" animBg="1"/>
      <p:bldP spid="12" grpId="0"/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4268B-DE53-19CF-4A6B-C79F5A6E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4BEB9-1DD0-CD32-70A6-965D2514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4826-058E-4790-B7E2-5BD12A3CDBEF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82F1D-0ABD-8141-D0CA-030DD7B3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B10F9-094F-F4AB-C5DA-D88CE033B9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Cross-Kerr : Measurement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211AAC-569C-74A3-13A8-3B76BB5A76EA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79906A-F705-5850-1691-DAEC296F22E4}"/>
              </a:ext>
            </a:extLst>
          </p:cNvPr>
          <p:cNvGrpSpPr/>
          <p:nvPr/>
        </p:nvGrpSpPr>
        <p:grpSpPr>
          <a:xfrm>
            <a:off x="886753" y="1287724"/>
            <a:ext cx="11307624" cy="2017142"/>
            <a:chOff x="1761406" y="1225094"/>
            <a:chExt cx="11307624" cy="2017142"/>
          </a:xfrm>
        </p:grpSpPr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15C6162F-FEFB-F2D5-B53C-0B67A160B2ED}"/>
                </a:ext>
              </a:extLst>
            </p:cNvPr>
            <p:cNvSpPr txBox="1"/>
            <p:nvPr/>
          </p:nvSpPr>
          <p:spPr>
            <a:xfrm>
              <a:off x="1761406" y="1332390"/>
              <a:ext cx="1130762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Hamiltonian in the dispersive regime, i.e.      , truncated to the first two levels (Blais </a:t>
              </a:r>
              <a:r>
                <a:rPr lang="en-US" i="1"/>
                <a:t>et al., 2004) </a:t>
              </a:r>
              <a:r>
                <a:rPr lang="en-US"/>
                <a:t>: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77218F-9B12-089C-DABA-53CF3C08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71" t="9195" r="9931" b="27184"/>
            <a:stretch>
              <a:fillRect/>
            </a:stretch>
          </p:blipFill>
          <p:spPr>
            <a:xfrm>
              <a:off x="6127777" y="1225094"/>
              <a:ext cx="1349775" cy="436123"/>
            </a:xfrm>
            <a:prstGeom prst="rect">
              <a:avLst/>
            </a:prstGeom>
          </p:spPr>
        </p:pic>
        <p:pic>
          <p:nvPicPr>
            <p:cNvPr id="7" name="Picture 6" descr="\hat H_{disp} \simeq \hbar \omega_r' \hat a^\dagger \hat a + \frac {\hbar\omega_q'} 2 \hat \sigma_z + \hbar \color{red}\chi \color{black} \hat a^\dagger \hat a \hat \sigma_z">
              <a:extLst>
                <a:ext uri="{FF2B5EF4-FFF2-40B4-BE49-F238E27FC236}">
                  <a16:creationId xmlns:a16="http://schemas.microsoft.com/office/drawing/2014/main" id="{31E3DB55-CCFE-44A6-D33D-EFFA3838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27" t="14259" r="4055" b="13672"/>
            <a:stretch>
              <a:fillRect/>
            </a:stretch>
          </p:blipFill>
          <p:spPr>
            <a:xfrm>
              <a:off x="2336832" y="1846013"/>
              <a:ext cx="7647858" cy="1393597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793A0C1-E0D0-1E87-5AA9-278CFCE82956}"/>
                </a:ext>
              </a:extLst>
            </p:cNvPr>
            <p:cNvSpPr txBox="1"/>
            <p:nvPr/>
          </p:nvSpPr>
          <p:spPr>
            <a:xfrm>
              <a:off x="7753220" y="2903682"/>
              <a:ext cx="1785639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rgbClr val="FF0000"/>
                  </a:solidFill>
                </a:rPr>
                <a:t>Dispersive shift</a:t>
              </a:r>
            </a:p>
          </p:txBody>
        </p:sp>
      </p:grpSp>
      <p:pic>
        <p:nvPicPr>
          <p:cNvPr id="38" name="Picture 37" descr="|0 \ 0\rangle, \ |1 \ 0\rangle,\ |0 \ 1\rangle,\ |1 \ 1\rangle,\ ... ">
            <a:extLst>
              <a:ext uri="{FF2B5EF4-FFF2-40B4-BE49-F238E27FC236}">
                <a16:creationId xmlns:a16="http://schemas.microsoft.com/office/drawing/2014/main" id="{51E9A6A4-EF47-48FE-B9CD-5FA2B71CB8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72" t="5967" r="6324" b="33000"/>
          <a:stretch>
            <a:fillRect/>
          </a:stretch>
        </p:blipFill>
        <p:spPr>
          <a:xfrm>
            <a:off x="4797570" y="3933706"/>
            <a:ext cx="5063775" cy="72427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3361FCA-C922-1D4E-F0B8-F1F57EA898BF}"/>
              </a:ext>
            </a:extLst>
          </p:cNvPr>
          <p:cNvSpPr txBox="1"/>
          <p:nvPr/>
        </p:nvSpPr>
        <p:spPr>
          <a:xfrm>
            <a:off x="2476861" y="40632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Eigenstates :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800568-4253-62A4-8331-4A19BA4FAA01}"/>
              </a:ext>
            </a:extLst>
          </p:cNvPr>
          <p:cNvSpPr txBox="1"/>
          <p:nvPr/>
        </p:nvSpPr>
        <p:spPr>
          <a:xfrm>
            <a:off x="2476860" y="519561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Eigenvalues : </a:t>
            </a:r>
          </a:p>
        </p:txBody>
      </p:sp>
      <p:pic>
        <p:nvPicPr>
          <p:cNvPr id="42" name="Picture 41" descr="\pm\frac{\omega_q'} 2, \ \omega_r' \pm\left(\frac{\omega_q'} 2 + \color{red}{\chi}\color{black}\right), \ ...">
            <a:extLst>
              <a:ext uri="{FF2B5EF4-FFF2-40B4-BE49-F238E27FC236}">
                <a16:creationId xmlns:a16="http://schemas.microsoft.com/office/drawing/2014/main" id="{D30D08A8-E58D-E439-27A5-674C1995F3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5" t="2778" r="8527" b="9246"/>
          <a:stretch>
            <a:fillRect/>
          </a:stretch>
        </p:blipFill>
        <p:spPr>
          <a:xfrm>
            <a:off x="4801129" y="4656667"/>
            <a:ext cx="5489980" cy="1510245"/>
          </a:xfrm>
          <a:prstGeom prst="rect">
            <a:avLst/>
          </a:prstGeom>
        </p:spPr>
      </p:pic>
      <p:sp>
        <p:nvSpPr>
          <p:cNvPr id="43" name="Left Brace 42">
            <a:extLst>
              <a:ext uri="{FF2B5EF4-FFF2-40B4-BE49-F238E27FC236}">
                <a16:creationId xmlns:a16="http://schemas.microsoft.com/office/drawing/2014/main" id="{4CBCBA76-6A79-3053-6D93-AE70D813339B}"/>
              </a:ext>
            </a:extLst>
          </p:cNvPr>
          <p:cNvSpPr/>
          <p:nvPr/>
        </p:nvSpPr>
        <p:spPr>
          <a:xfrm>
            <a:off x="1891982" y="3928551"/>
            <a:ext cx="431490" cy="197766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667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61382-EFE8-900F-D301-3C26C9594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D49E-0318-5333-7B25-F63271FB7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48214-A895-4065-AB7C-2505B46959C4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01A3E-1587-AFF7-EFA3-8E16E16B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FF574-0661-2E82-7B18-C63A65474A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Maximizing overlap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A7D47-34D1-4F68-DE6A-0BB8543453AB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8EFFA-CF16-9CC0-3BBC-7734F3D6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9" t="8793" r="9804" b="10317"/>
          <a:stretch>
            <a:fillRect/>
          </a:stretch>
        </p:blipFill>
        <p:spPr>
          <a:xfrm>
            <a:off x="2082843" y="4642082"/>
            <a:ext cx="1024862" cy="7761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7F7241-6A06-1A76-B885-31CDC6F2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15" t="14084" r="20108" b="16901"/>
          <a:stretch>
            <a:fillRect/>
          </a:stretch>
        </p:blipFill>
        <p:spPr>
          <a:xfrm>
            <a:off x="1883046" y="5588517"/>
            <a:ext cx="1336273" cy="7443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256460-2C2F-CC68-349B-727AB90F62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36" t="10623" r="13993" b="9677"/>
          <a:stretch>
            <a:fillRect/>
          </a:stretch>
        </p:blipFill>
        <p:spPr>
          <a:xfrm>
            <a:off x="1981322" y="3652032"/>
            <a:ext cx="1136303" cy="859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684B81-6988-0BCA-4CC1-56E64FDA7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04" t="7250" r="14136" b="18221"/>
          <a:stretch>
            <a:fillRect/>
          </a:stretch>
        </p:blipFill>
        <p:spPr>
          <a:xfrm>
            <a:off x="1971085" y="2692587"/>
            <a:ext cx="1172469" cy="86150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13CBAF8-A958-B444-85F2-D78F032C2D00}"/>
              </a:ext>
            </a:extLst>
          </p:cNvPr>
          <p:cNvGrpSpPr/>
          <p:nvPr/>
        </p:nvGrpSpPr>
        <p:grpSpPr>
          <a:xfrm>
            <a:off x="3191927" y="1667209"/>
            <a:ext cx="2097531" cy="4411137"/>
            <a:chOff x="3109879" y="3356140"/>
            <a:chExt cx="1231268" cy="263190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F9D880-D988-F935-01F8-9CF09373BCC1}"/>
                </a:ext>
              </a:extLst>
            </p:cNvPr>
            <p:cNvSpPr/>
            <p:nvPr/>
          </p:nvSpPr>
          <p:spPr>
            <a:xfrm>
              <a:off x="3109879" y="5310718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7CEC985-D7E4-C997-A8E7-8B27CB71FC80}"/>
                </a:ext>
              </a:extLst>
            </p:cNvPr>
            <p:cNvSpPr/>
            <p:nvPr/>
          </p:nvSpPr>
          <p:spPr>
            <a:xfrm>
              <a:off x="3109879" y="5908484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6D9B102-C5AD-1E59-1DD2-05566B6FC3DC}"/>
                </a:ext>
              </a:extLst>
            </p:cNvPr>
            <p:cNvSpPr/>
            <p:nvPr/>
          </p:nvSpPr>
          <p:spPr>
            <a:xfrm>
              <a:off x="3109879" y="4731482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664D9A-D3D8-D114-921B-F90A58FA80F4}"/>
                </a:ext>
              </a:extLst>
            </p:cNvPr>
            <p:cNvSpPr/>
            <p:nvPr/>
          </p:nvSpPr>
          <p:spPr>
            <a:xfrm>
              <a:off x="3109879" y="4180178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027577-8A53-D768-3F77-6740F34F71CB}"/>
                </a:ext>
              </a:extLst>
            </p:cNvPr>
            <p:cNvSpPr/>
            <p:nvPr/>
          </p:nvSpPr>
          <p:spPr>
            <a:xfrm>
              <a:off x="3657180" y="3825868"/>
              <a:ext cx="141840" cy="14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CE5297-1AD3-1981-3A26-91147CE368CE}"/>
                </a:ext>
              </a:extLst>
            </p:cNvPr>
            <p:cNvSpPr/>
            <p:nvPr/>
          </p:nvSpPr>
          <p:spPr>
            <a:xfrm>
              <a:off x="3657179" y="3606662"/>
              <a:ext cx="141840" cy="14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FBB2B6-1796-C0AB-C2BA-A2C06D917A22}"/>
                </a:ext>
              </a:extLst>
            </p:cNvPr>
            <p:cNvSpPr/>
            <p:nvPr/>
          </p:nvSpPr>
          <p:spPr>
            <a:xfrm>
              <a:off x="3657179" y="3356140"/>
              <a:ext cx="141840" cy="14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3CAE6FD-FE76-8A67-5A98-1AFC7DACC1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502" t="12544" r="16866" b="18740"/>
          <a:stretch>
            <a:fillRect/>
          </a:stretch>
        </p:blipFill>
        <p:spPr>
          <a:xfrm>
            <a:off x="8086729" y="5510021"/>
            <a:ext cx="1059447" cy="7987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7DB5FA-54F0-E503-D288-DC93341FE3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481" t="25439" r="15614" b="19432"/>
          <a:stretch>
            <a:fillRect/>
          </a:stretch>
        </p:blipFill>
        <p:spPr>
          <a:xfrm>
            <a:off x="7955077" y="3569376"/>
            <a:ext cx="1123128" cy="7396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5CCAC2-8423-88E7-2816-07B6D2B15E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503" t="12290" r="21162" b="25709"/>
          <a:stretch>
            <a:fillRect/>
          </a:stretch>
        </p:blipFill>
        <p:spPr>
          <a:xfrm>
            <a:off x="7945263" y="4550334"/>
            <a:ext cx="1193961" cy="7452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A9254C-2923-2066-CBC6-6A1EBCAFE8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383" t="22841" r="3279" b="5399"/>
          <a:stretch>
            <a:fillRect/>
          </a:stretch>
        </p:blipFill>
        <p:spPr>
          <a:xfrm>
            <a:off x="7892331" y="2544879"/>
            <a:ext cx="1293146" cy="86414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26E8B8-BA94-0C56-B8D5-7444A468C407}"/>
              </a:ext>
            </a:extLst>
          </p:cNvPr>
          <p:cNvCxnSpPr/>
          <p:nvPr/>
        </p:nvCxnSpPr>
        <p:spPr>
          <a:xfrm>
            <a:off x="5957766" y="3167315"/>
            <a:ext cx="1678298" cy="8790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5D8982-B101-4CFF-E4E5-90420ABB0DE0}"/>
              </a:ext>
            </a:extLst>
          </p:cNvPr>
          <p:cNvCxnSpPr>
            <a:cxnSpLocks/>
          </p:cNvCxnSpPr>
          <p:nvPr/>
        </p:nvCxnSpPr>
        <p:spPr>
          <a:xfrm flipV="1">
            <a:off x="5931183" y="5995637"/>
            <a:ext cx="1722602" cy="1588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B57EEAE-AE06-F3E6-4E1F-F49C1508B030}"/>
              </a:ext>
            </a:extLst>
          </p:cNvPr>
          <p:cNvCxnSpPr>
            <a:cxnSpLocks/>
          </p:cNvCxnSpPr>
          <p:nvPr/>
        </p:nvCxnSpPr>
        <p:spPr>
          <a:xfrm flipV="1">
            <a:off x="5948903" y="3222311"/>
            <a:ext cx="1687161" cy="79560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30A35A-2809-085F-E6D5-021C176C71D5}"/>
              </a:ext>
            </a:extLst>
          </p:cNvPr>
          <p:cNvCxnSpPr>
            <a:cxnSpLocks/>
          </p:cNvCxnSpPr>
          <p:nvPr/>
        </p:nvCxnSpPr>
        <p:spPr>
          <a:xfrm flipV="1">
            <a:off x="5922322" y="4994404"/>
            <a:ext cx="1722602" cy="1588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8372384-474C-0739-FF16-B427D521341C}"/>
              </a:ext>
            </a:extLst>
          </p:cNvPr>
          <p:cNvSpPr txBox="1"/>
          <p:nvPr/>
        </p:nvSpPr>
        <p:spPr>
          <a:xfrm>
            <a:off x="6531549" y="2125510"/>
            <a:ext cx="5369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9B70D41-3B22-E510-4CD7-A5F6081D8DB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1069" t="8280" r="23188" b="20182"/>
          <a:stretch>
            <a:fillRect/>
          </a:stretch>
        </p:blipFill>
        <p:spPr>
          <a:xfrm>
            <a:off x="397622" y="3956419"/>
            <a:ext cx="1024725" cy="9948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6EFF42F-D942-83C4-DEFE-E3A8E42AA29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4332" t="12894" r="22696" b="17594"/>
          <a:stretch>
            <a:fillRect/>
          </a:stretch>
        </p:blipFill>
        <p:spPr>
          <a:xfrm>
            <a:off x="9633761" y="4052809"/>
            <a:ext cx="1715457" cy="1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62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7D0A6-A66A-A861-B9AB-F7AA2CB6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9C8B-D3AF-42B9-9FC7-AC34BC96417D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4A93D-CE86-E206-7797-DA6D1085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B6810-C214-1C7F-20F5-4E9E1EFA8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4063" y="146504"/>
            <a:ext cx="8154080" cy="1179513"/>
          </a:xfrm>
        </p:spPr>
        <p:txBody>
          <a:bodyPr>
            <a:normAutofit/>
          </a:bodyPr>
          <a:lstStyle/>
          <a:p>
            <a:r>
              <a:rPr lang="en-US" sz="3200"/>
              <a:t>Dispersive shift </a:t>
            </a:r>
            <a:r>
              <a:rPr lang="en-US" sz="3200">
                <a:ea typeface="+mj-lt"/>
                <a:cs typeface="+mj-lt"/>
              </a:rPr>
              <a:t>𝛘</a:t>
            </a:r>
            <a:r>
              <a:rPr lang="en-US" sz="3200"/>
              <a:t> as function of detuning </a:t>
            </a:r>
            <a:r>
              <a:rPr lang="en-US" sz="3200">
                <a:ea typeface="+mj-lt"/>
                <a:cs typeface="+mj-lt"/>
              </a:rPr>
              <a:t>𝚫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98D4D0-174D-6BE7-94F8-EE6689C386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" t="29171" r="-598" b="47409"/>
          <a:stretch>
            <a:fillRect/>
          </a:stretch>
        </p:blipFill>
        <p:spPr>
          <a:xfrm>
            <a:off x="389655" y="1230214"/>
            <a:ext cx="10959205" cy="4918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C01855-7874-BAE3-A11E-F577CB52FC0B}"/>
              </a:ext>
            </a:extLst>
          </p:cNvPr>
          <p:cNvSpPr txBox="1"/>
          <p:nvPr/>
        </p:nvSpPr>
        <p:spPr>
          <a:xfrm>
            <a:off x="2187622" y="6381408"/>
            <a:ext cx="782682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/>
              <a:t>Rm : Numerical Method uses </a:t>
            </a:r>
            <a:r>
              <a:rPr lang="en-US" sz="1600" i="1" err="1"/>
              <a:t>QuTiP</a:t>
            </a:r>
            <a:r>
              <a:rPr lang="en-US" sz="1600" i="1"/>
              <a:t> package and Exact </a:t>
            </a:r>
            <a:r>
              <a:rPr lang="en-US" sz="1600" i="1" err="1"/>
              <a:t>Diagonalisation</a:t>
            </a:r>
          </a:p>
        </p:txBody>
      </p:sp>
    </p:spTree>
    <p:extLst>
      <p:ext uri="{BB962C8B-B14F-4D97-AF65-F5344CB8AC3E}">
        <p14:creationId xmlns:p14="http://schemas.microsoft.com/office/powerpoint/2010/main" val="319009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6393A-2D20-6D2E-815F-A492F0286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ligne, Police, diagramme&#10;&#10;Le contenu généré par l’IA peut être incorrect.">
            <a:extLst>
              <a:ext uri="{FF2B5EF4-FFF2-40B4-BE49-F238E27FC236}">
                <a16:creationId xmlns:a16="http://schemas.microsoft.com/office/drawing/2014/main" id="{2BE3FB49-61E6-41CC-70C9-30EB84E6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7" y="1288594"/>
            <a:ext cx="5648755" cy="470554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C326A-E1B4-F34A-9A55-FD9C0400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7F0D5-E4BD-4DF9-ABD4-BEAA96D5AB10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005F3-F59E-1677-2B06-FA7FB6C7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F099C-FAC5-FB7F-0378-723A8228DEA8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F7AA2A-E125-CE6F-B0D4-23E4081EE0B9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Harmonic oscillator to Qubit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C04B2C33-3808-3E8B-793E-72E39A277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7498" y="598808"/>
            <a:ext cx="4579167" cy="5800816"/>
          </a:xfrm>
          <a:prstGeom prst="rect">
            <a:avLst/>
          </a:prstGeom>
        </p:spPr>
      </p:pic>
      <p:pic>
        <p:nvPicPr>
          <p:cNvPr id="8" name="Image 25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22A93C48-A9B9-971F-1CE5-AA3991B5A4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219" t="-3540" r="69592" b="-6195"/>
          <a:stretch>
            <a:fillRect/>
          </a:stretch>
        </p:blipFill>
        <p:spPr>
          <a:xfrm>
            <a:off x="6307667" y="2836471"/>
            <a:ext cx="916094" cy="910555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3F368FB4-DAF9-23C4-D092-0E9DC3A83052}"/>
              </a:ext>
            </a:extLst>
          </p:cNvPr>
          <p:cNvGrpSpPr/>
          <p:nvPr/>
        </p:nvGrpSpPr>
        <p:grpSpPr>
          <a:xfrm>
            <a:off x="9846134" y="1640255"/>
            <a:ext cx="2209431" cy="3144144"/>
            <a:chOff x="8973277" y="1306906"/>
            <a:chExt cx="1515672" cy="2111599"/>
          </a:xfrm>
        </p:grpSpPr>
        <p:pic>
          <p:nvPicPr>
            <p:cNvPr id="11" name="Image 2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23D13876-09FF-0B0A-232C-4E0CE82B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2818" t="-7370" r="56022" b="55860"/>
            <a:stretch>
              <a:fillRect/>
            </a:stretch>
          </p:blipFill>
          <p:spPr>
            <a:xfrm>
              <a:off x="9583468" y="2143146"/>
              <a:ext cx="905481" cy="464135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DF6CD9E-2130-E5BC-DA91-3D19B666A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73277" y="1306906"/>
              <a:ext cx="1236909" cy="2111599"/>
            </a:xfrm>
            <a:prstGeom prst="rect">
              <a:avLst/>
            </a:prstGeom>
          </p:spPr>
        </p:pic>
      </p:grpSp>
      <p:pic>
        <p:nvPicPr>
          <p:cNvPr id="20" name="Image 26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3E65D950-4870-7CDE-71E0-5E269009F2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8169" t="9836" r="21075"/>
          <a:stretch>
            <a:fillRect/>
          </a:stretch>
        </p:blipFill>
        <p:spPr>
          <a:xfrm>
            <a:off x="10940436" y="2920547"/>
            <a:ext cx="899511" cy="713281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16B3668C-F218-4807-6499-94CFAFDE4101}"/>
              </a:ext>
            </a:extLst>
          </p:cNvPr>
          <p:cNvGrpSpPr/>
          <p:nvPr/>
        </p:nvGrpSpPr>
        <p:grpSpPr>
          <a:xfrm>
            <a:off x="4394711" y="4227342"/>
            <a:ext cx="1725665" cy="1048629"/>
            <a:chOff x="4143330" y="4509881"/>
            <a:chExt cx="1725665" cy="1048629"/>
          </a:xfrm>
        </p:grpSpPr>
        <p:pic>
          <p:nvPicPr>
            <p:cNvPr id="60" name="Image 48" descr="Une image contenant noir, croquis, dessin, conception&#10;&#10;Le contenu généré par l’IA peut être incorrect.">
              <a:extLst>
                <a:ext uri="{FF2B5EF4-FFF2-40B4-BE49-F238E27FC236}">
                  <a16:creationId xmlns:a16="http://schemas.microsoft.com/office/drawing/2014/main" id="{1548AE9E-06E9-6C9E-4DA1-104393D2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43330" y="4949630"/>
              <a:ext cx="1725665" cy="608880"/>
            </a:xfrm>
            <a:prstGeom prst="rect">
              <a:avLst/>
            </a:prstGeom>
          </p:spPr>
        </p:pic>
        <p:pic>
          <p:nvPicPr>
            <p:cNvPr id="62" name="Image 3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871717D1-C788-F2EC-12B0-79188EC75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40376" t="7233" r="31562" b="748"/>
            <a:stretch>
              <a:fillRect/>
            </a:stretch>
          </p:blipFill>
          <p:spPr>
            <a:xfrm>
              <a:off x="4582719" y="4509881"/>
              <a:ext cx="848937" cy="487973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1CC638F-6DBA-0CCC-4A83-C83F887854D1}"/>
              </a:ext>
            </a:extLst>
          </p:cNvPr>
          <p:cNvSpPr/>
          <p:nvPr/>
        </p:nvSpPr>
        <p:spPr>
          <a:xfrm>
            <a:off x="7315297" y="3129152"/>
            <a:ext cx="1041908" cy="1604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16048D-346B-612B-3FC3-3233F10BA2B0}"/>
              </a:ext>
            </a:extLst>
          </p:cNvPr>
          <p:cNvSpPr/>
          <p:nvPr/>
        </p:nvSpPr>
        <p:spPr>
          <a:xfrm>
            <a:off x="7315296" y="3377803"/>
            <a:ext cx="1041908" cy="1604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6E8F2A-99F3-8AE3-61C9-7080A8F8F726}"/>
              </a:ext>
            </a:extLst>
          </p:cNvPr>
          <p:cNvSpPr txBox="1"/>
          <p:nvPr/>
        </p:nvSpPr>
        <p:spPr>
          <a:xfrm>
            <a:off x="5935937" y="4668533"/>
            <a:ext cx="179507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err="1"/>
              <a:t>Coherent</a:t>
            </a:r>
            <a:r>
              <a:rPr lang="fr-FR" sz="2200"/>
              <a:t> </a:t>
            </a:r>
          </a:p>
          <a:p>
            <a:pPr algn="ctr"/>
            <a:r>
              <a:rPr lang="fr-FR" sz="2200"/>
              <a:t>pulse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DF99C0-F402-5BBA-5350-F180A8FD79EF}"/>
              </a:ext>
            </a:extLst>
          </p:cNvPr>
          <p:cNvSpPr/>
          <p:nvPr/>
        </p:nvSpPr>
        <p:spPr>
          <a:xfrm>
            <a:off x="10219599" y="1955791"/>
            <a:ext cx="527719" cy="276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F143F9CE-BD82-FDB4-7425-A90C01AD535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32621" r="1652" b="35545"/>
          <a:stretch>
            <a:fillRect/>
          </a:stretch>
        </p:blipFill>
        <p:spPr>
          <a:xfrm>
            <a:off x="10080938" y="2827937"/>
            <a:ext cx="740584" cy="10056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FA5D96-28ED-EA2F-D632-84EF9062CC35}"/>
              </a:ext>
            </a:extLst>
          </p:cNvPr>
          <p:cNvSpPr/>
          <p:nvPr/>
        </p:nvSpPr>
        <p:spPr>
          <a:xfrm>
            <a:off x="10415046" y="1911576"/>
            <a:ext cx="69817" cy="11095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D33DE7-5644-1BDB-6DB6-D22A63FA4237}"/>
              </a:ext>
            </a:extLst>
          </p:cNvPr>
          <p:cNvSpPr/>
          <p:nvPr/>
        </p:nvSpPr>
        <p:spPr>
          <a:xfrm>
            <a:off x="10415045" y="3691067"/>
            <a:ext cx="69817" cy="11095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BE75262-7734-CFB1-E2D2-CC718352BBE5}"/>
              </a:ext>
            </a:extLst>
          </p:cNvPr>
          <p:cNvSpPr txBox="1"/>
          <p:nvPr/>
        </p:nvSpPr>
        <p:spPr>
          <a:xfrm>
            <a:off x="4019469" y="3677993"/>
            <a:ext cx="71902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500" b="1">
                <a:solidFill>
                  <a:srgbClr val="FF0000"/>
                </a:solidFill>
              </a:rPr>
              <a:t>?</a:t>
            </a:r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ED1AAC1-803B-E0C9-95E2-BEE162E88816}"/>
              </a:ext>
            </a:extLst>
          </p:cNvPr>
          <p:cNvSpPr txBox="1"/>
          <p:nvPr/>
        </p:nvSpPr>
        <p:spPr>
          <a:xfrm>
            <a:off x="4019469" y="2987400"/>
            <a:ext cx="71902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500" b="1">
                <a:solidFill>
                  <a:srgbClr val="FF0000"/>
                </a:solidFill>
              </a:rPr>
              <a:t>?</a:t>
            </a:r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D285EF-A7E3-0BC8-47DE-F360C8D9A2A1}"/>
              </a:ext>
            </a:extLst>
          </p:cNvPr>
          <p:cNvSpPr txBox="1"/>
          <p:nvPr/>
        </p:nvSpPr>
        <p:spPr>
          <a:xfrm>
            <a:off x="4019469" y="2225400"/>
            <a:ext cx="71902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500" b="1">
                <a:solidFill>
                  <a:srgbClr val="FF0000"/>
                </a:solidFill>
              </a:rPr>
              <a:t>?</a:t>
            </a:r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265158-968B-2A5A-0297-56A509010395}"/>
              </a:ext>
            </a:extLst>
          </p:cNvPr>
          <p:cNvSpPr/>
          <p:nvPr/>
        </p:nvSpPr>
        <p:spPr>
          <a:xfrm>
            <a:off x="1283818" y="4018352"/>
            <a:ext cx="410821" cy="552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8201B5-2953-212D-2431-DBC54C85D889}"/>
              </a:ext>
            </a:extLst>
          </p:cNvPr>
          <p:cNvSpPr/>
          <p:nvPr/>
        </p:nvSpPr>
        <p:spPr>
          <a:xfrm>
            <a:off x="1711908" y="4788914"/>
            <a:ext cx="564932" cy="620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texte, ligne, Police, diagramme&#10;&#10;Le contenu généré par l’IA peut être incorrect.">
            <a:extLst>
              <a:ext uri="{FF2B5EF4-FFF2-40B4-BE49-F238E27FC236}">
                <a16:creationId xmlns:a16="http://schemas.microsoft.com/office/drawing/2014/main" id="{9BF319A5-23D9-E830-1C29-53F976BF37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0756" y="1280032"/>
            <a:ext cx="5648755" cy="4705547"/>
          </a:xfrm>
          <a:prstGeom prst="rect">
            <a:avLst/>
          </a:prstGeom>
        </p:spPr>
      </p:pic>
      <p:pic>
        <p:nvPicPr>
          <p:cNvPr id="23" name="Image 2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081468C8-B309-7C2A-E879-D5520785E8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877" y="4298128"/>
            <a:ext cx="818403" cy="4193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7C262F-E697-8562-C51A-A3634F05A127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Koch, </a:t>
            </a:r>
            <a:r>
              <a:rPr lang="en-US" sz="16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600" i="1">
                <a:solidFill>
                  <a:srgbClr val="7F7F7F"/>
                </a:solidFill>
                <a:ea typeface="+mn-lt"/>
                <a:cs typeface="+mn-lt"/>
              </a:rPr>
              <a:t>Phys. Rev. A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7F7F7F"/>
                </a:solidFill>
                <a:ea typeface="+mn-lt"/>
                <a:cs typeface="+mn-lt"/>
              </a:rPr>
              <a:t>76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, 042319 (2007)</a:t>
            </a:r>
            <a:endParaRPr lang="en-US" sz="1600">
              <a:ea typeface="+mn-lt"/>
              <a:cs typeface="+mn-lt"/>
            </a:endParaRPr>
          </a:p>
          <a:p>
            <a:pPr algn="ctr"/>
            <a:endParaRPr lang="en-US" sz="1200">
              <a:solidFill>
                <a:srgbClr val="7F7F7F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45E1492-6A0C-2952-C327-2FFF27B9C8F1}"/>
              </a:ext>
            </a:extLst>
          </p:cNvPr>
          <p:cNvSpPr txBox="1"/>
          <p:nvPr/>
        </p:nvSpPr>
        <p:spPr>
          <a:xfrm>
            <a:off x="3771474" y="5849664"/>
            <a:ext cx="4005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i="1" err="1"/>
              <a:t>Plotted</a:t>
            </a:r>
            <a:r>
              <a:rPr lang="fr-FR" i="1"/>
              <a:t> </a:t>
            </a:r>
            <a:r>
              <a:rPr lang="fr-FR" i="1" err="1"/>
              <a:t>with</a:t>
            </a:r>
            <a:r>
              <a:rPr lang="fr-FR" i="1"/>
              <a:t> </a:t>
            </a:r>
            <a:r>
              <a:rPr lang="fr-FR" i="1" err="1"/>
              <a:t>scqubits</a:t>
            </a:r>
          </a:p>
        </p:txBody>
      </p:sp>
    </p:spTree>
    <p:extLst>
      <p:ext uri="{BB962C8B-B14F-4D97-AF65-F5344CB8AC3E}">
        <p14:creationId xmlns:p14="http://schemas.microsoft.com/office/powerpoint/2010/main" val="398643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 animBg="1"/>
      <p:bldP spid="14" grpId="0" animBg="1"/>
      <p:bldP spid="15" grpId="0" animBg="1"/>
      <p:bldP spid="17" grpId="0"/>
      <p:bldP spid="19" grpId="0"/>
      <p:bldP spid="21" grpId="0"/>
      <p:bldP spid="28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6CB11-2607-080C-872B-9606DA393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3AE25-44A5-694B-66DB-09B519F8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FA5-4346-4071-8CAD-9054B76EBF16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0224-916D-CBBE-ED8D-3CB6944C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E92BC-A99D-B9AE-5B93-051503278D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Another Method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F2AD12-95CB-C92A-C511-340B05BE959A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E5965-56FB-D43C-BA33-2470D6D9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08" t="929" r="608" b="1115"/>
          <a:stretch>
            <a:fillRect/>
          </a:stretch>
        </p:blipFill>
        <p:spPr>
          <a:xfrm>
            <a:off x="2198976" y="1438028"/>
            <a:ext cx="6517455" cy="52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7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AC10C-F754-A1CA-26FE-82A6C2A6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1AF3-72FC-135E-E9DE-E1639779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Kite Qubit Hamiltonian (no </a:t>
            </a:r>
            <a:r>
              <a:rPr lang="en-US" err="1"/>
              <a:t>assymetry</a:t>
            </a:r>
            <a:r>
              <a:rPr lang="en-US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9EACF-D052-3713-5FD5-24818EB6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7F9E-3FB4-4502-A2B1-25EACCF017D0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7FB61-28AA-6C00-CA8A-2EB1E39E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91</a:t>
            </a:fld>
            <a:endParaRPr lang="en-US"/>
          </a:p>
        </p:txBody>
      </p:sp>
      <p:pic>
        <p:nvPicPr>
          <p:cNvPr id="3" name="Picture 2" descr="\begin{aligned}&#10;H = &amp; \ 4E_C(n+n_{\Sigma}+n_g)^2 + 2E_{C_J}(n_{\Sigma}^2 + n_{\Delta}^2) \\&amp;+ E_L(\varphi_{\Sigma}^2 + \varphi_{\Delta}^2) \\&amp;- 2E_J\cos(\varphi - \varphi_{\Sigma})\cos(\varphi_{\Delta} + \frac {\varphi_{\mathrm{ext}}}{2}) \\&#10;&amp; +\hbar\omega(N_R + \frac 1 2) \\&#10;&amp; + E_{C_C}(n + n_{\Sigma} + n_g)n_R&#10;\end{aligned}">
            <a:extLst>
              <a:ext uri="{FF2B5EF4-FFF2-40B4-BE49-F238E27FC236}">
                <a16:creationId xmlns:a16="http://schemas.microsoft.com/office/drawing/2014/main" id="{735FE137-A8CC-17B8-408F-3DDA0F79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0" t="562" r="40" b="3932"/>
          <a:stretch>
            <a:fillRect/>
          </a:stretch>
        </p:blipFill>
        <p:spPr>
          <a:xfrm>
            <a:off x="1783522" y="2287641"/>
            <a:ext cx="8675378" cy="40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555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BAA12-E421-C815-02FB-0E15BD47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0709-DA0D-2B0C-DC46-78F02205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 Eliot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2E06E-5AB9-EB17-F910-E27AE7DA0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6335-C49C-4739-B952-7B132B0BA10B}" type="datetime1">
              <a:rPr lang="en-GB" smtClean="0"/>
              <a:t>12/02/2026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B6A1F-41F6-E80A-6BED-81857768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11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35E15-67B8-B8E7-4273-373D5219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C86CAAB-78CA-DB14-D391-DCAF69487DA7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Find the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E922D1-507A-9583-E558-0306AA0D0937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413E5F-D716-BE8A-8690-92DC7D48C3C7}"/>
              </a:ext>
            </a:extLst>
          </p:cNvPr>
          <p:cNvSpPr txBox="1"/>
          <p:nvPr/>
        </p:nvSpPr>
        <p:spPr>
          <a:xfrm>
            <a:off x="4238324" y="123878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9D103D9-ADA9-9A56-C4CD-CAD5D6AE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65" y="1401758"/>
            <a:ext cx="4939906" cy="486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DFAB10-97AE-DE55-21EF-7F8D16FC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52955"/>
            <a:ext cx="4939907" cy="35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577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9890-BA51-6F78-4E0D-E756200BF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F6C40E0-C505-6FF5-B22D-868B959A4B1C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038BF-B9B0-6E65-B585-AAC03BDC6BC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572BDC0-CBFD-6703-9B2D-500D27FF7851}"/>
              </a:ext>
            </a:extLst>
          </p:cNvPr>
          <p:cNvGrpSpPr/>
          <p:nvPr/>
        </p:nvGrpSpPr>
        <p:grpSpPr>
          <a:xfrm>
            <a:off x="676467" y="1355141"/>
            <a:ext cx="10839066" cy="728492"/>
            <a:chOff x="851165" y="1355141"/>
            <a:chExt cx="10139124" cy="68144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F79B55D8-A286-875B-832C-7AA66AF07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7329" y="1355141"/>
              <a:ext cx="5012960" cy="681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6D2B2FE-8F91-8ADC-D221-FBA210034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1165" y="1416198"/>
              <a:ext cx="4760286" cy="55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6A94BC53-AD81-0A1B-6A45-BD0928E9ED41}"/>
              </a:ext>
            </a:extLst>
          </p:cNvPr>
          <p:cNvSpPr/>
          <p:nvPr/>
        </p:nvSpPr>
        <p:spPr>
          <a:xfrm>
            <a:off x="361838" y="1659855"/>
            <a:ext cx="119062" cy="1190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FDCDE98-D657-3E21-D577-FF9E1AC6B180}"/>
              </a:ext>
            </a:extLst>
          </p:cNvPr>
          <p:cNvSpPr/>
          <p:nvPr/>
        </p:nvSpPr>
        <p:spPr>
          <a:xfrm>
            <a:off x="361838" y="2463459"/>
            <a:ext cx="119062" cy="1190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9991E89D-27BA-3968-B97F-A710D2FF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7" y="2157253"/>
            <a:ext cx="5470022" cy="7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0E882D88-FE15-308A-C286-C883EEEA67C5}"/>
              </a:ext>
            </a:extLst>
          </p:cNvPr>
          <p:cNvSpPr/>
          <p:nvPr/>
        </p:nvSpPr>
        <p:spPr>
          <a:xfrm>
            <a:off x="361838" y="3451367"/>
            <a:ext cx="108327" cy="1083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92B8ECE5-9321-8766-704D-238D011A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6467" y="3210100"/>
            <a:ext cx="11092721" cy="4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8DE0F3D3-EACF-D940-A358-65F2B4D7AEEB}"/>
              </a:ext>
            </a:extLst>
          </p:cNvPr>
          <p:cNvSpPr/>
          <p:nvPr/>
        </p:nvSpPr>
        <p:spPr>
          <a:xfrm>
            <a:off x="361837" y="4428540"/>
            <a:ext cx="108327" cy="1083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EEE87657-4865-DB4D-9001-743FFFA8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7" y="4233116"/>
            <a:ext cx="9059644" cy="131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A5C4F040-8034-7592-84E1-4486AD3C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7" y="5799316"/>
            <a:ext cx="8917238" cy="2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6DE72E2E-212C-0A37-DFE8-80A20CDDB14B}"/>
              </a:ext>
            </a:extLst>
          </p:cNvPr>
          <p:cNvSpPr/>
          <p:nvPr/>
        </p:nvSpPr>
        <p:spPr>
          <a:xfrm>
            <a:off x="361836" y="5889708"/>
            <a:ext cx="108327" cy="1083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3649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DC462C9C-FD3F-6D0A-C128-410A13031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34" y="2159906"/>
            <a:ext cx="5431368" cy="3491594"/>
          </a:xfrm>
          <a:prstGeom prst="rect">
            <a:avLst/>
          </a:prstGeom>
        </p:spPr>
      </p:pic>
      <p:pic>
        <p:nvPicPr>
          <p:cNvPr id="9" name="Image 8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366E2C5C-EB3F-FB27-2BC3-8AD01DF03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159906"/>
            <a:ext cx="5431368" cy="34915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A4CD78-C20C-4FE6-7EAE-0FBFDD46FBC0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Follow trajectory, shift benchmark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87A56-445D-B1F0-39EC-BFF3C15193C4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09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A150-5619-1EBC-57E5-DAB98418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433C0B9-08BD-098B-2C75-4AFCCE84267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Image 2" descr="Une image contenant ligne, capture d’écran, Tracé, texte&#10;&#10;Le contenu généré par l’IA peut être incorrect.">
            <a:extLst>
              <a:ext uri="{FF2B5EF4-FFF2-40B4-BE49-F238E27FC236}">
                <a16:creationId xmlns:a16="http://schemas.microsoft.com/office/drawing/2014/main" id="{2B92F0EB-D066-188C-B79D-EB950B10D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56" y="3137835"/>
            <a:ext cx="5285871" cy="3171523"/>
          </a:xfrm>
          <a:prstGeom prst="rect">
            <a:avLst/>
          </a:prstGeom>
        </p:spPr>
      </p:pic>
      <p:pic>
        <p:nvPicPr>
          <p:cNvPr id="6" name="Image 5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D2EE50B2-6781-00EA-FE4D-6C4FA6C2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2" r="15306"/>
          <a:stretch>
            <a:fillRect/>
          </a:stretch>
        </p:blipFill>
        <p:spPr>
          <a:xfrm>
            <a:off x="152438" y="3206870"/>
            <a:ext cx="5343588" cy="3033452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E78BDF8-617F-8B08-4707-A9E7442B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2" y="417369"/>
            <a:ext cx="5436704" cy="5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01A854B-6F67-E892-6EA2-1156DFA4284D}"/>
              </a:ext>
            </a:extLst>
          </p:cNvPr>
          <p:cNvGrpSpPr/>
          <p:nvPr/>
        </p:nvGrpSpPr>
        <p:grpSpPr>
          <a:xfrm>
            <a:off x="675667" y="1416570"/>
            <a:ext cx="7148659" cy="1137090"/>
            <a:chOff x="728133" y="1403824"/>
            <a:chExt cx="7558634" cy="1202302"/>
          </a:xfrm>
        </p:grpSpPr>
        <p:pic>
          <p:nvPicPr>
            <p:cNvPr id="12296" name="Picture 8">
              <a:extLst>
                <a:ext uri="{FF2B5EF4-FFF2-40B4-BE49-F238E27FC236}">
                  <a16:creationId xmlns:a16="http://schemas.microsoft.com/office/drawing/2014/main" id="{A1773C14-80B9-80F1-3F98-6260C35B5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8134" y="1403824"/>
              <a:ext cx="6318709" cy="375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4AD6597-18A5-5337-A382-A65000748355}"/>
                </a:ext>
              </a:extLst>
            </p:cNvPr>
            <p:cNvSpPr txBox="1"/>
            <p:nvPr/>
          </p:nvSpPr>
          <p:spPr>
            <a:xfrm>
              <a:off x="3011557" y="1691497"/>
              <a:ext cx="9640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</a:t>
              </a:r>
              <a:endPara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2300" name="Picture 12">
              <a:extLst>
                <a:ext uri="{FF2B5EF4-FFF2-40B4-BE49-F238E27FC236}">
                  <a16:creationId xmlns:a16="http://schemas.microsoft.com/office/drawing/2014/main" id="{69151FCA-E531-0798-9DCE-AD6510FBD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133" y="2230163"/>
              <a:ext cx="7558634" cy="375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F51C04D-8ED9-5FC3-956B-9700AF4A9509}"/>
              </a:ext>
            </a:extLst>
          </p:cNvPr>
          <p:cNvSpPr/>
          <p:nvPr/>
        </p:nvSpPr>
        <p:spPr>
          <a:xfrm>
            <a:off x="8072202" y="1552626"/>
            <a:ext cx="142563" cy="854439"/>
          </a:xfrm>
          <a:custGeom>
            <a:avLst/>
            <a:gdLst>
              <a:gd name="csX0" fmla="*/ 0 w 389903"/>
              <a:gd name="csY0" fmla="*/ 0 h 854439"/>
              <a:gd name="csX1" fmla="*/ 389745 w 389903"/>
              <a:gd name="csY1" fmla="*/ 442210 h 854439"/>
              <a:gd name="csX2" fmla="*/ 37476 w 389903"/>
              <a:gd name="csY2" fmla="*/ 854439 h 8544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89903" h="854439">
                <a:moveTo>
                  <a:pt x="0" y="0"/>
                </a:moveTo>
                <a:cubicBezTo>
                  <a:pt x="191749" y="149902"/>
                  <a:pt x="383499" y="299804"/>
                  <a:pt x="389745" y="442210"/>
                </a:cubicBezTo>
                <a:cubicBezTo>
                  <a:pt x="395991" y="584617"/>
                  <a:pt x="216733" y="719528"/>
                  <a:pt x="37476" y="854439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459C9097-9F4D-0F31-DC60-CB40AB716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841" y="1594355"/>
            <a:ext cx="2638113" cy="68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4579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56D92-CBAC-52CD-DA04-E3FECFACC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F36A889-83DD-3A57-6AC2-9F86A875F434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versus Lanczos different dim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EA54F4-85BF-9569-5B5C-7A7EEC997501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4C51AA-7B54-4756-6F13-2F4A6338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" y="1794050"/>
            <a:ext cx="5928678" cy="35368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C68D89-F14C-572C-6714-0DAF74E8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702" y="965513"/>
            <a:ext cx="4581982" cy="27452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0362DA-6EAD-D8B7-ABC5-9247621D8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25" y="3884370"/>
            <a:ext cx="4449359" cy="2710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80CE03-956B-1B92-1F95-B172CCAB0A4F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67A6B3-8DFA-013A-7759-581455BA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6F1B02-6C17-83F1-1AF6-B5E5F088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774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E4455-827E-8540-0876-B511DE4E8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EDC4-EB66-B94F-9167-41BF308C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 Gabriel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CB43FE-CD1B-3642-C622-A6640979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6335-C49C-4739-B952-7B132B0BA10B}" type="datetime1">
              <a:rPr lang="en-GB" smtClean="0"/>
              <a:t>12/02/2026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7F30D-947C-B33F-8533-12737A3F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80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A0885-EF7F-3D53-4CA4-272D757E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8E524-4C5B-CE79-10F3-6B4289C9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D0E82-D25E-999A-A77D-4CEEDA69E2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Why DMRG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75F309-A0AC-3217-DD66-8F34CEE9BBA9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6916-98A2-B330-1112-37C4EDC4357F}"/>
              </a:ext>
            </a:extLst>
          </p:cNvPr>
          <p:cNvSpPr txBox="1"/>
          <p:nvPr/>
        </p:nvSpPr>
        <p:spPr>
          <a:xfrm>
            <a:off x="537260" y="1834029"/>
            <a:ext cx="358899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Usual Tensor Representation: </a:t>
            </a:r>
            <a:r>
              <a:rPr lang="en-US" sz="2800" b="1"/>
              <a:t>Memory Intensive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50D33-C467-F93D-FD54-C4A7467B1345}"/>
              </a:ext>
            </a:extLst>
          </p:cNvPr>
          <p:cNvSpPr txBox="1"/>
          <p:nvPr/>
        </p:nvSpPr>
        <p:spPr>
          <a:xfrm>
            <a:off x="537259" y="4183527"/>
            <a:ext cx="429807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MPS/MPO Representation: </a:t>
            </a:r>
            <a:r>
              <a:rPr lang="en-US" sz="2800" b="1"/>
              <a:t>Efficient For Low-Entanglement Systems</a:t>
            </a:r>
          </a:p>
        </p:txBody>
      </p:sp>
      <p:pic>
        <p:nvPicPr>
          <p:cNvPr id="3" name="Picture 2" descr="medium">
            <a:extLst>
              <a:ext uri="{FF2B5EF4-FFF2-40B4-BE49-F238E27FC236}">
                <a16:creationId xmlns:a16="http://schemas.microsoft.com/office/drawing/2014/main" id="{EB093144-3702-1A55-E122-E96A7B8A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0" y="1712027"/>
            <a:ext cx="7876115" cy="1518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19D8C-B1BF-C08F-B417-1B412AB20292}"/>
              </a:ext>
            </a:extLst>
          </p:cNvPr>
          <p:cNvSpPr txBox="1"/>
          <p:nvPr/>
        </p:nvSpPr>
        <p:spPr>
          <a:xfrm>
            <a:off x="6588436" y="3313828"/>
            <a:ext cx="2497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Tensor size : </a:t>
            </a:r>
          </a:p>
        </p:txBody>
      </p:sp>
      <p:pic>
        <p:nvPicPr>
          <p:cNvPr id="12" name="Picture 11" descr="small">
            <a:extLst>
              <a:ext uri="{FF2B5EF4-FFF2-40B4-BE49-F238E27FC236}">
                <a16:creationId xmlns:a16="http://schemas.microsoft.com/office/drawing/2014/main" id="{37D12B21-2AEC-849B-0310-1B237F436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483" y="4329306"/>
            <a:ext cx="5145617" cy="15350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C11B28-D22E-3F64-7EAA-16642BC2FA2C}"/>
              </a:ext>
            </a:extLst>
          </p:cNvPr>
          <p:cNvSpPr txBox="1"/>
          <p:nvPr/>
        </p:nvSpPr>
        <p:spPr>
          <a:xfrm>
            <a:off x="6397935" y="5896160"/>
            <a:ext cx="2497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Tensor size : 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3C03A6-0DD2-4315-321F-3816B18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720" t="18265" r="37848" b="34761"/>
          <a:stretch>
            <a:fillRect/>
          </a:stretch>
        </p:blipFill>
        <p:spPr>
          <a:xfrm>
            <a:off x="8768821" y="3230033"/>
            <a:ext cx="926108" cy="541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B6D105-25DE-CCE2-C3B5-7E3072F96F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934" t="24413" r="15034" b="25056"/>
          <a:stretch>
            <a:fillRect/>
          </a:stretch>
        </p:blipFill>
        <p:spPr>
          <a:xfrm>
            <a:off x="8507413" y="5861049"/>
            <a:ext cx="1645522" cy="5326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AD427A-705A-687C-35F4-765FEED9195B}"/>
              </a:ext>
            </a:extLst>
          </p:cNvPr>
          <p:cNvSpPr txBox="1"/>
          <p:nvPr/>
        </p:nvSpPr>
        <p:spPr>
          <a:xfrm>
            <a:off x="3207994" y="6353735"/>
            <a:ext cx="6299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chemeClr val="bg2">
                    <a:lumMod val="49000"/>
                  </a:schemeClr>
                </a:solidFill>
              </a:rPr>
              <a:t>Diagrams courtesy of tensornetwork.org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5797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1_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1811</Words>
  <Application>Microsoft Office PowerPoint</Application>
  <PresentationFormat>Grand écran</PresentationFormat>
  <Paragraphs>708</Paragraphs>
  <Slides>110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110</vt:i4>
      </vt:variant>
    </vt:vector>
  </HeadingPairs>
  <TitlesOfParts>
    <vt:vector size="121" baseType="lpstr">
      <vt:lpstr>Aptos</vt:lpstr>
      <vt:lpstr>Aptos Display</vt:lpstr>
      <vt:lpstr>Arial</vt:lpstr>
      <vt:lpstr>Avenir Next LT Pro</vt:lpstr>
      <vt:lpstr>Calibri</vt:lpstr>
      <vt:lpstr>Cambria Math</vt:lpstr>
      <vt:lpstr>Wingdings</vt:lpstr>
      <vt:lpstr>AccentBoxVTI</vt:lpstr>
      <vt:lpstr>Thème Office</vt:lpstr>
      <vt:lpstr>1_Thème Office</vt:lpstr>
      <vt:lpstr>1_AccentBoxVTI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Krylov Techniques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Tensor Networks &amp; DMRG</vt:lpstr>
      <vt:lpstr>Quick refresher on the problem</vt:lpstr>
      <vt:lpstr>Quick refresher on the problem</vt:lpstr>
      <vt:lpstr>An Introduction to Tensor Networks</vt:lpstr>
      <vt:lpstr>Présentation PowerPoint</vt:lpstr>
      <vt:lpstr>Présentation PowerPoint</vt:lpstr>
      <vt:lpstr>Présentation PowerPoint</vt:lpstr>
      <vt:lpstr>Présentation PowerPoint</vt:lpstr>
      <vt:lpstr>Tensor Trains, Matrix Product States (MPS)</vt:lpstr>
      <vt:lpstr>Présentation PowerPoint</vt:lpstr>
      <vt:lpstr>Matrix Product Operator (MPO)</vt:lpstr>
      <vt:lpstr>Expected Values of the Hamiltonian</vt:lpstr>
      <vt:lpstr>DMRG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Openings</vt:lpstr>
      <vt:lpstr>Annex Common Part</vt:lpstr>
      <vt:lpstr>Présentation PowerPoint</vt:lpstr>
      <vt:lpstr>Présentation PowerPoint</vt:lpstr>
      <vt:lpstr>Fluxonium</vt:lpstr>
      <vt:lpstr>Transmon Readout</vt:lpstr>
      <vt:lpstr>Cross-Kerr : Measurement</vt:lpstr>
      <vt:lpstr>Maximizing overlap</vt:lpstr>
      <vt:lpstr>Dispersive shift 𝛘 as function of detuning 𝚫</vt:lpstr>
      <vt:lpstr>Another Method</vt:lpstr>
      <vt:lpstr>Kite Qubit Hamiltonian (no assymetry)</vt:lpstr>
      <vt:lpstr>Annex Eliot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Annex Gabriel</vt:lpstr>
      <vt:lpstr>Why DMRG ?</vt:lpstr>
      <vt:lpstr>DMRG</vt:lpstr>
      <vt:lpstr>Présentation PowerPoint</vt:lpstr>
      <vt:lpstr>Validating the results – The Hamiltonians</vt:lpstr>
      <vt:lpstr>Validating the results – The Energies</vt:lpstr>
      <vt:lpstr>Présentation PowerPoint</vt:lpstr>
      <vt:lpstr>Computation Times</vt:lpstr>
      <vt:lpstr>Présentation PowerPoint</vt:lpstr>
      <vt:lpstr>New Computation Times</vt:lpstr>
      <vt:lpstr>Présentation PowerPoint</vt:lpstr>
      <vt:lpstr>New Convergence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Eliot Delachaux</dc:creator>
  <cp:lastModifiedBy>Eliot Delachaux</cp:lastModifiedBy>
  <cp:revision>22</cp:revision>
  <dcterms:created xsi:type="dcterms:W3CDTF">2026-01-30T16:02:05Z</dcterms:created>
  <dcterms:modified xsi:type="dcterms:W3CDTF">2026-02-12T13:52:21Z</dcterms:modified>
</cp:coreProperties>
</file>